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51"/>
  </p:notesMasterIdLst>
  <p:sldIdLst>
    <p:sldId id="256" r:id="rId2"/>
    <p:sldId id="306" r:id="rId3"/>
    <p:sldId id="336" r:id="rId4"/>
    <p:sldId id="333" r:id="rId5"/>
    <p:sldId id="334" r:id="rId6"/>
    <p:sldId id="335" r:id="rId7"/>
    <p:sldId id="338" r:id="rId8"/>
    <p:sldId id="339" r:id="rId9"/>
    <p:sldId id="340" r:id="rId10"/>
    <p:sldId id="341" r:id="rId11"/>
    <p:sldId id="342" r:id="rId12"/>
    <p:sldId id="343" r:id="rId13"/>
    <p:sldId id="344" r:id="rId14"/>
    <p:sldId id="337" r:id="rId15"/>
    <p:sldId id="316" r:id="rId16"/>
    <p:sldId id="442" r:id="rId17"/>
    <p:sldId id="445" r:id="rId18"/>
    <p:sldId id="443" r:id="rId19"/>
    <p:sldId id="318" r:id="rId20"/>
    <p:sldId id="439" r:id="rId21"/>
    <p:sldId id="319" r:id="rId22"/>
    <p:sldId id="440" r:id="rId23"/>
    <p:sldId id="447" r:id="rId24"/>
    <p:sldId id="320" r:id="rId25"/>
    <p:sldId id="321" r:id="rId26"/>
    <p:sldId id="322" r:id="rId27"/>
    <p:sldId id="323" r:id="rId28"/>
    <p:sldId id="324" r:id="rId29"/>
    <p:sldId id="325" r:id="rId30"/>
    <p:sldId id="326" r:id="rId31"/>
    <p:sldId id="327" r:id="rId32"/>
    <p:sldId id="446" r:id="rId33"/>
    <p:sldId id="330" r:id="rId34"/>
    <p:sldId id="331" r:id="rId35"/>
    <p:sldId id="332" r:id="rId36"/>
    <p:sldId id="307" r:id="rId37"/>
    <p:sldId id="308" r:id="rId38"/>
    <p:sldId id="310" r:id="rId39"/>
    <p:sldId id="311" r:id="rId40"/>
    <p:sldId id="312" r:id="rId41"/>
    <p:sldId id="305" r:id="rId42"/>
    <p:sldId id="314" r:id="rId43"/>
    <p:sldId id="301" r:id="rId44"/>
    <p:sldId id="309" r:id="rId45"/>
    <p:sldId id="303" r:id="rId46"/>
    <p:sldId id="304" r:id="rId47"/>
    <p:sldId id="300" r:id="rId48"/>
    <p:sldId id="315" r:id="rId49"/>
    <p:sldId id="357" r:id="rId50"/>
    <p:sldId id="360" r:id="rId51"/>
    <p:sldId id="354" r:id="rId52"/>
    <p:sldId id="356" r:id="rId53"/>
    <p:sldId id="355" r:id="rId54"/>
    <p:sldId id="362" r:id="rId55"/>
    <p:sldId id="358" r:id="rId56"/>
    <p:sldId id="359" r:id="rId57"/>
    <p:sldId id="361" r:id="rId58"/>
    <p:sldId id="365" r:id="rId59"/>
    <p:sldId id="366" r:id="rId60"/>
    <p:sldId id="367" r:id="rId61"/>
    <p:sldId id="368" r:id="rId62"/>
    <p:sldId id="369" r:id="rId63"/>
    <p:sldId id="371" r:id="rId64"/>
    <p:sldId id="373" r:id="rId65"/>
    <p:sldId id="374" r:id="rId66"/>
    <p:sldId id="372" r:id="rId67"/>
    <p:sldId id="382" r:id="rId68"/>
    <p:sldId id="383" r:id="rId69"/>
    <p:sldId id="385" r:id="rId70"/>
    <p:sldId id="384" r:id="rId71"/>
    <p:sldId id="386" r:id="rId72"/>
    <p:sldId id="448" r:id="rId73"/>
    <p:sldId id="449" r:id="rId74"/>
    <p:sldId id="450" r:id="rId75"/>
    <p:sldId id="451" r:id="rId76"/>
    <p:sldId id="452" r:id="rId77"/>
    <p:sldId id="453" r:id="rId78"/>
    <p:sldId id="393" r:id="rId79"/>
    <p:sldId id="466" r:id="rId80"/>
    <p:sldId id="463" r:id="rId81"/>
    <p:sldId id="464" r:id="rId82"/>
    <p:sldId id="465" r:id="rId83"/>
    <p:sldId id="387" r:id="rId84"/>
    <p:sldId id="417" r:id="rId85"/>
    <p:sldId id="467" r:id="rId86"/>
    <p:sldId id="460" r:id="rId87"/>
    <p:sldId id="458" r:id="rId88"/>
    <p:sldId id="454" r:id="rId89"/>
    <p:sldId id="455" r:id="rId90"/>
    <p:sldId id="456" r:id="rId91"/>
    <p:sldId id="457" r:id="rId92"/>
    <p:sldId id="461" r:id="rId93"/>
    <p:sldId id="462" r:id="rId94"/>
    <p:sldId id="470" r:id="rId95"/>
    <p:sldId id="471" r:id="rId96"/>
    <p:sldId id="472" r:id="rId97"/>
    <p:sldId id="473" r:id="rId98"/>
    <p:sldId id="474" r:id="rId99"/>
    <p:sldId id="376" r:id="rId100"/>
    <p:sldId id="378" r:id="rId101"/>
    <p:sldId id="469" r:id="rId102"/>
    <p:sldId id="468" r:id="rId103"/>
    <p:sldId id="377" r:id="rId104"/>
    <p:sldId id="379" r:id="rId105"/>
    <p:sldId id="380" r:id="rId106"/>
    <p:sldId id="381" r:id="rId107"/>
    <p:sldId id="418" r:id="rId108"/>
    <p:sldId id="435" r:id="rId109"/>
    <p:sldId id="436" r:id="rId110"/>
    <p:sldId id="419" r:id="rId111"/>
    <p:sldId id="421" r:id="rId112"/>
    <p:sldId id="426" r:id="rId113"/>
    <p:sldId id="425" r:id="rId114"/>
    <p:sldId id="427" r:id="rId115"/>
    <p:sldId id="424" r:id="rId116"/>
    <p:sldId id="423" r:id="rId117"/>
    <p:sldId id="422" r:id="rId118"/>
    <p:sldId id="428" r:id="rId119"/>
    <p:sldId id="437" r:id="rId120"/>
    <p:sldId id="429" r:id="rId121"/>
    <p:sldId id="430" r:id="rId122"/>
    <p:sldId id="431" r:id="rId123"/>
    <p:sldId id="433" r:id="rId124"/>
    <p:sldId id="434" r:id="rId125"/>
    <p:sldId id="432" r:id="rId126"/>
    <p:sldId id="438" r:id="rId127"/>
    <p:sldId id="475" r:id="rId128"/>
    <p:sldId id="476" r:id="rId129"/>
    <p:sldId id="396" r:id="rId130"/>
    <p:sldId id="397" r:id="rId131"/>
    <p:sldId id="398" r:id="rId132"/>
    <p:sldId id="399" r:id="rId133"/>
    <p:sldId id="400" r:id="rId134"/>
    <p:sldId id="401" r:id="rId135"/>
    <p:sldId id="402" r:id="rId136"/>
    <p:sldId id="403" r:id="rId137"/>
    <p:sldId id="404" r:id="rId138"/>
    <p:sldId id="405" r:id="rId139"/>
    <p:sldId id="406" r:id="rId140"/>
    <p:sldId id="407" r:id="rId141"/>
    <p:sldId id="408" r:id="rId142"/>
    <p:sldId id="409" r:id="rId143"/>
    <p:sldId id="410" r:id="rId144"/>
    <p:sldId id="411" r:id="rId145"/>
    <p:sldId id="412" r:id="rId146"/>
    <p:sldId id="413" r:id="rId147"/>
    <p:sldId id="414" r:id="rId148"/>
    <p:sldId id="415" r:id="rId149"/>
    <p:sldId id="416" r:id="rId1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on Jololian" initials="LJ" lastIdx="1" clrIdx="0">
    <p:extLst>
      <p:ext uri="{19B8F6BF-5375-455C-9EA6-DF929625EA0E}">
        <p15:presenceInfo xmlns:p15="http://schemas.microsoft.com/office/powerpoint/2012/main" userId="8dd577b5479d903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91" autoAdjust="0"/>
    <p:restoredTop sz="94660"/>
  </p:normalViewPr>
  <p:slideViewPr>
    <p:cSldViewPr snapToGrid="0">
      <p:cViewPr varScale="1">
        <p:scale>
          <a:sx n="82" d="100"/>
          <a:sy n="82" d="100"/>
        </p:scale>
        <p:origin x="83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viewProps" Target="viewProp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theme" Target="theme/theme1.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slide" Target="slides/slide128.xml"/><Relationship Id="rId137" Type="http://schemas.openxmlformats.org/officeDocument/2006/relationships/slide" Target="slides/slide13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slide" Target="slides/slide131.xml"/><Relationship Id="rId140" Type="http://schemas.openxmlformats.org/officeDocument/2006/relationships/slide" Target="slides/slide139.xml"/><Relationship Id="rId145" Type="http://schemas.openxmlformats.org/officeDocument/2006/relationships/slide" Target="slides/slide144.xml"/><Relationship Id="rId15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notesMaster" Target="notesMasters/notesMaster1.xml"/><Relationship Id="rId156"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commentAuthors" Target="commentAuthor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CEBA6B-80CB-4FCB-A676-7CA77DF67585}" type="datetimeFigureOut">
              <a:rPr lang="en-US" smtClean="0"/>
              <a:t>6/23/2022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11E374-6FC1-4CD9-818A-7F388F9E95CF}" type="slidenum">
              <a:rPr lang="en-US" smtClean="0"/>
              <a:t>‹#›</a:t>
            </a:fld>
            <a:endParaRPr lang="en-US"/>
          </a:p>
        </p:txBody>
      </p:sp>
    </p:spTree>
    <p:extLst>
      <p:ext uri="{BB962C8B-B14F-4D97-AF65-F5344CB8AC3E}">
        <p14:creationId xmlns:p14="http://schemas.microsoft.com/office/powerpoint/2010/main" val="2428166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666DD2A-BCF5-4909-B002-6BF7EBBA8C2C}" type="datetime1">
              <a:rPr lang="en-US" smtClean="0"/>
              <a:t>6/23/2022</a:t>
            </a:fld>
            <a:endParaRPr lang="en-US"/>
          </a:p>
        </p:txBody>
      </p:sp>
      <p:sp>
        <p:nvSpPr>
          <p:cNvPr id="5" name="Footer Placeholder 4"/>
          <p:cNvSpPr>
            <a:spLocks noGrp="1"/>
          </p:cNvSpPr>
          <p:nvPr>
            <p:ph type="ftr" sz="quarter" idx="11"/>
          </p:nvPr>
        </p:nvSpPr>
        <p:spPr/>
        <p:txBody>
          <a:bodyPr/>
          <a:lstStyle/>
          <a:p>
            <a:r>
              <a:rPr lang="en-US"/>
              <a:t>© Dr. Leon Jololian</a:t>
            </a:r>
          </a:p>
        </p:txBody>
      </p:sp>
      <p:sp>
        <p:nvSpPr>
          <p:cNvPr id="6" name="Slide Number Placeholder 5"/>
          <p:cNvSpPr>
            <a:spLocks noGrp="1"/>
          </p:cNvSpPr>
          <p:nvPr>
            <p:ph type="sldNum" sz="quarter" idx="12"/>
          </p:nvPr>
        </p:nvSpPr>
        <p:spPr/>
        <p:txBody>
          <a:bodyPr/>
          <a:lstStyle/>
          <a:p>
            <a:fld id="{A9CC7422-6785-4937-ADD4-925A9EA90A0C}" type="slidenum">
              <a:rPr lang="en-US" smtClean="0"/>
              <a:t>‹#›</a:t>
            </a:fld>
            <a:endParaRPr lang="en-US"/>
          </a:p>
        </p:txBody>
      </p:sp>
    </p:spTree>
    <p:extLst>
      <p:ext uri="{BB962C8B-B14F-4D97-AF65-F5344CB8AC3E}">
        <p14:creationId xmlns:p14="http://schemas.microsoft.com/office/powerpoint/2010/main" val="2304946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192A01-DD27-4213-AB26-67EBCA3D951C}" type="datetime1">
              <a:rPr lang="en-US" smtClean="0"/>
              <a:t>6/23/2022</a:t>
            </a:fld>
            <a:endParaRPr lang="en-US"/>
          </a:p>
        </p:txBody>
      </p:sp>
      <p:sp>
        <p:nvSpPr>
          <p:cNvPr id="5" name="Footer Placeholder 4"/>
          <p:cNvSpPr>
            <a:spLocks noGrp="1"/>
          </p:cNvSpPr>
          <p:nvPr>
            <p:ph type="ftr" sz="quarter" idx="11"/>
          </p:nvPr>
        </p:nvSpPr>
        <p:spPr/>
        <p:txBody>
          <a:bodyPr/>
          <a:lstStyle/>
          <a:p>
            <a:r>
              <a:rPr lang="en-US"/>
              <a:t>© Dr. Leon Jololian</a:t>
            </a:r>
          </a:p>
        </p:txBody>
      </p:sp>
      <p:sp>
        <p:nvSpPr>
          <p:cNvPr id="6" name="Slide Number Placeholder 5"/>
          <p:cNvSpPr>
            <a:spLocks noGrp="1"/>
          </p:cNvSpPr>
          <p:nvPr>
            <p:ph type="sldNum" sz="quarter" idx="12"/>
          </p:nvPr>
        </p:nvSpPr>
        <p:spPr/>
        <p:txBody>
          <a:bodyPr/>
          <a:lstStyle/>
          <a:p>
            <a:fld id="{A9CC7422-6785-4937-ADD4-925A9EA90A0C}" type="slidenum">
              <a:rPr lang="en-US" smtClean="0"/>
              <a:t>‹#›</a:t>
            </a:fld>
            <a:endParaRPr lang="en-US"/>
          </a:p>
        </p:txBody>
      </p:sp>
    </p:spTree>
    <p:extLst>
      <p:ext uri="{BB962C8B-B14F-4D97-AF65-F5344CB8AC3E}">
        <p14:creationId xmlns:p14="http://schemas.microsoft.com/office/powerpoint/2010/main" val="20225653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D43A41F-E2AA-44EB-99C1-164000F0391D}" type="datetime1">
              <a:rPr lang="en-US" smtClean="0"/>
              <a:t>6/23/2022</a:t>
            </a:fld>
            <a:endParaRPr lang="en-US"/>
          </a:p>
        </p:txBody>
      </p:sp>
      <p:sp>
        <p:nvSpPr>
          <p:cNvPr id="5" name="Footer Placeholder 4"/>
          <p:cNvSpPr>
            <a:spLocks noGrp="1"/>
          </p:cNvSpPr>
          <p:nvPr>
            <p:ph type="ftr" sz="quarter" idx="11"/>
          </p:nvPr>
        </p:nvSpPr>
        <p:spPr/>
        <p:txBody>
          <a:bodyPr/>
          <a:lstStyle/>
          <a:p>
            <a:r>
              <a:rPr lang="en-US"/>
              <a:t>© Dr. Leon Jololian</a:t>
            </a:r>
          </a:p>
        </p:txBody>
      </p:sp>
      <p:sp>
        <p:nvSpPr>
          <p:cNvPr id="6" name="Slide Number Placeholder 5"/>
          <p:cNvSpPr>
            <a:spLocks noGrp="1"/>
          </p:cNvSpPr>
          <p:nvPr>
            <p:ph type="sldNum" sz="quarter" idx="12"/>
          </p:nvPr>
        </p:nvSpPr>
        <p:spPr/>
        <p:txBody>
          <a:bodyPr/>
          <a:lstStyle/>
          <a:p>
            <a:fld id="{A9CC7422-6785-4937-ADD4-925A9EA90A0C}" type="slidenum">
              <a:rPr lang="en-US" smtClean="0"/>
              <a:t>‹#›</a:t>
            </a:fld>
            <a:endParaRPr lang="en-US"/>
          </a:p>
        </p:txBody>
      </p:sp>
    </p:spTree>
    <p:extLst>
      <p:ext uri="{BB962C8B-B14F-4D97-AF65-F5344CB8AC3E}">
        <p14:creationId xmlns:p14="http://schemas.microsoft.com/office/powerpoint/2010/main" val="3213652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D63730C-10D5-46CA-89E7-755BDE50FBDE}" type="datetime1">
              <a:rPr lang="en-US" smtClean="0"/>
              <a:t>6/23/2022</a:t>
            </a:fld>
            <a:endParaRPr lang="en-US"/>
          </a:p>
        </p:txBody>
      </p:sp>
      <p:sp>
        <p:nvSpPr>
          <p:cNvPr id="5" name="Footer Placeholder 4"/>
          <p:cNvSpPr>
            <a:spLocks noGrp="1"/>
          </p:cNvSpPr>
          <p:nvPr>
            <p:ph type="ftr" sz="quarter" idx="11"/>
          </p:nvPr>
        </p:nvSpPr>
        <p:spPr/>
        <p:txBody>
          <a:bodyPr/>
          <a:lstStyle/>
          <a:p>
            <a:r>
              <a:rPr lang="en-US"/>
              <a:t>© Dr. Leon Jololian</a:t>
            </a:r>
          </a:p>
        </p:txBody>
      </p:sp>
      <p:sp>
        <p:nvSpPr>
          <p:cNvPr id="6" name="Slide Number Placeholder 5"/>
          <p:cNvSpPr>
            <a:spLocks noGrp="1"/>
          </p:cNvSpPr>
          <p:nvPr>
            <p:ph type="sldNum" sz="quarter" idx="12"/>
          </p:nvPr>
        </p:nvSpPr>
        <p:spPr/>
        <p:txBody>
          <a:bodyPr/>
          <a:lstStyle/>
          <a:p>
            <a:fld id="{A9CC7422-6785-4937-ADD4-925A9EA90A0C}" type="slidenum">
              <a:rPr lang="en-US" smtClean="0"/>
              <a:t>‹#›</a:t>
            </a:fld>
            <a:endParaRPr lang="en-US"/>
          </a:p>
        </p:txBody>
      </p:sp>
    </p:spTree>
    <p:extLst>
      <p:ext uri="{BB962C8B-B14F-4D97-AF65-F5344CB8AC3E}">
        <p14:creationId xmlns:p14="http://schemas.microsoft.com/office/powerpoint/2010/main" val="1916676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2074B21-F64B-4DDF-BF13-23FAA5997F65}" type="datetime1">
              <a:rPr lang="en-US" smtClean="0"/>
              <a:t>6/23/2022</a:t>
            </a:fld>
            <a:endParaRPr lang="en-US"/>
          </a:p>
        </p:txBody>
      </p:sp>
      <p:sp>
        <p:nvSpPr>
          <p:cNvPr id="5" name="Footer Placeholder 4"/>
          <p:cNvSpPr>
            <a:spLocks noGrp="1"/>
          </p:cNvSpPr>
          <p:nvPr>
            <p:ph type="ftr" sz="quarter" idx="11"/>
          </p:nvPr>
        </p:nvSpPr>
        <p:spPr/>
        <p:txBody>
          <a:bodyPr/>
          <a:lstStyle/>
          <a:p>
            <a:r>
              <a:rPr lang="en-US"/>
              <a:t>© Dr. Leon Jololian</a:t>
            </a:r>
          </a:p>
        </p:txBody>
      </p:sp>
      <p:sp>
        <p:nvSpPr>
          <p:cNvPr id="6" name="Slide Number Placeholder 5"/>
          <p:cNvSpPr>
            <a:spLocks noGrp="1"/>
          </p:cNvSpPr>
          <p:nvPr>
            <p:ph type="sldNum" sz="quarter" idx="12"/>
          </p:nvPr>
        </p:nvSpPr>
        <p:spPr/>
        <p:txBody>
          <a:bodyPr/>
          <a:lstStyle/>
          <a:p>
            <a:fld id="{A9CC7422-6785-4937-ADD4-925A9EA90A0C}" type="slidenum">
              <a:rPr lang="en-US" smtClean="0"/>
              <a:t>‹#›</a:t>
            </a:fld>
            <a:endParaRPr lang="en-US"/>
          </a:p>
        </p:txBody>
      </p:sp>
    </p:spTree>
    <p:extLst>
      <p:ext uri="{BB962C8B-B14F-4D97-AF65-F5344CB8AC3E}">
        <p14:creationId xmlns:p14="http://schemas.microsoft.com/office/powerpoint/2010/main" val="1781553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A27BF6D-C61D-4506-A6F6-63FE0EEE7169}" type="datetime1">
              <a:rPr lang="en-US" smtClean="0"/>
              <a:t>6/23/2022</a:t>
            </a:fld>
            <a:endParaRPr lang="en-US"/>
          </a:p>
        </p:txBody>
      </p:sp>
      <p:sp>
        <p:nvSpPr>
          <p:cNvPr id="6" name="Footer Placeholder 5"/>
          <p:cNvSpPr>
            <a:spLocks noGrp="1"/>
          </p:cNvSpPr>
          <p:nvPr>
            <p:ph type="ftr" sz="quarter" idx="11"/>
          </p:nvPr>
        </p:nvSpPr>
        <p:spPr/>
        <p:txBody>
          <a:bodyPr/>
          <a:lstStyle/>
          <a:p>
            <a:r>
              <a:rPr lang="en-US"/>
              <a:t>© Dr. Leon Jololian</a:t>
            </a:r>
          </a:p>
        </p:txBody>
      </p:sp>
      <p:sp>
        <p:nvSpPr>
          <p:cNvPr id="7" name="Slide Number Placeholder 6"/>
          <p:cNvSpPr>
            <a:spLocks noGrp="1"/>
          </p:cNvSpPr>
          <p:nvPr>
            <p:ph type="sldNum" sz="quarter" idx="12"/>
          </p:nvPr>
        </p:nvSpPr>
        <p:spPr/>
        <p:txBody>
          <a:bodyPr/>
          <a:lstStyle/>
          <a:p>
            <a:fld id="{A9CC7422-6785-4937-ADD4-925A9EA90A0C}" type="slidenum">
              <a:rPr lang="en-US" smtClean="0"/>
              <a:t>‹#›</a:t>
            </a:fld>
            <a:endParaRPr lang="en-US"/>
          </a:p>
        </p:txBody>
      </p:sp>
    </p:spTree>
    <p:extLst>
      <p:ext uri="{BB962C8B-B14F-4D97-AF65-F5344CB8AC3E}">
        <p14:creationId xmlns:p14="http://schemas.microsoft.com/office/powerpoint/2010/main" val="1439639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106A10A-606F-47E4-ABE4-1FE1A0304FDB}" type="datetime1">
              <a:rPr lang="en-US" smtClean="0"/>
              <a:t>6/23/2022</a:t>
            </a:fld>
            <a:endParaRPr lang="en-US"/>
          </a:p>
        </p:txBody>
      </p:sp>
      <p:sp>
        <p:nvSpPr>
          <p:cNvPr id="8" name="Footer Placeholder 7"/>
          <p:cNvSpPr>
            <a:spLocks noGrp="1"/>
          </p:cNvSpPr>
          <p:nvPr>
            <p:ph type="ftr" sz="quarter" idx="11"/>
          </p:nvPr>
        </p:nvSpPr>
        <p:spPr/>
        <p:txBody>
          <a:bodyPr/>
          <a:lstStyle/>
          <a:p>
            <a:r>
              <a:rPr lang="en-US"/>
              <a:t>© Dr. Leon Jololian</a:t>
            </a:r>
          </a:p>
        </p:txBody>
      </p:sp>
      <p:sp>
        <p:nvSpPr>
          <p:cNvPr id="9" name="Slide Number Placeholder 8"/>
          <p:cNvSpPr>
            <a:spLocks noGrp="1"/>
          </p:cNvSpPr>
          <p:nvPr>
            <p:ph type="sldNum" sz="quarter" idx="12"/>
          </p:nvPr>
        </p:nvSpPr>
        <p:spPr/>
        <p:txBody>
          <a:bodyPr/>
          <a:lstStyle/>
          <a:p>
            <a:fld id="{A9CC7422-6785-4937-ADD4-925A9EA90A0C}" type="slidenum">
              <a:rPr lang="en-US" smtClean="0"/>
              <a:t>‹#›</a:t>
            </a:fld>
            <a:endParaRPr lang="en-US"/>
          </a:p>
        </p:txBody>
      </p:sp>
    </p:spTree>
    <p:extLst>
      <p:ext uri="{BB962C8B-B14F-4D97-AF65-F5344CB8AC3E}">
        <p14:creationId xmlns:p14="http://schemas.microsoft.com/office/powerpoint/2010/main" val="3426647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7AF3F76-A755-44E0-8240-20FC703B031D}" type="datetime1">
              <a:rPr lang="en-US" smtClean="0"/>
              <a:t>6/23/2022</a:t>
            </a:fld>
            <a:endParaRPr lang="en-US"/>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a:t>
            </a:fld>
            <a:endParaRPr lang="en-US"/>
          </a:p>
        </p:txBody>
      </p:sp>
    </p:spTree>
    <p:extLst>
      <p:ext uri="{BB962C8B-B14F-4D97-AF65-F5344CB8AC3E}">
        <p14:creationId xmlns:p14="http://schemas.microsoft.com/office/powerpoint/2010/main" val="4261410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5977E1-3B63-45C0-9B46-F5EA5036B757}" type="datetime1">
              <a:rPr lang="en-US" smtClean="0"/>
              <a:t>6/23/2022</a:t>
            </a:fld>
            <a:endParaRPr lang="en-US"/>
          </a:p>
        </p:txBody>
      </p:sp>
      <p:sp>
        <p:nvSpPr>
          <p:cNvPr id="3" name="Footer Placeholder 2"/>
          <p:cNvSpPr>
            <a:spLocks noGrp="1"/>
          </p:cNvSpPr>
          <p:nvPr>
            <p:ph type="ftr" sz="quarter" idx="11"/>
          </p:nvPr>
        </p:nvSpPr>
        <p:spPr/>
        <p:txBody>
          <a:bodyPr/>
          <a:lstStyle/>
          <a:p>
            <a:r>
              <a:rPr lang="en-US"/>
              <a:t>© Dr. Leon Jololian</a:t>
            </a:r>
          </a:p>
        </p:txBody>
      </p:sp>
      <p:sp>
        <p:nvSpPr>
          <p:cNvPr id="4" name="Slide Number Placeholder 3"/>
          <p:cNvSpPr>
            <a:spLocks noGrp="1"/>
          </p:cNvSpPr>
          <p:nvPr>
            <p:ph type="sldNum" sz="quarter" idx="12"/>
          </p:nvPr>
        </p:nvSpPr>
        <p:spPr/>
        <p:txBody>
          <a:bodyPr/>
          <a:lstStyle/>
          <a:p>
            <a:fld id="{A9CC7422-6785-4937-ADD4-925A9EA90A0C}" type="slidenum">
              <a:rPr lang="en-US" smtClean="0"/>
              <a:t>‹#›</a:t>
            </a:fld>
            <a:endParaRPr lang="en-US"/>
          </a:p>
        </p:txBody>
      </p:sp>
    </p:spTree>
    <p:extLst>
      <p:ext uri="{BB962C8B-B14F-4D97-AF65-F5344CB8AC3E}">
        <p14:creationId xmlns:p14="http://schemas.microsoft.com/office/powerpoint/2010/main" val="1315122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C8DECC8-7B8B-4097-B897-4AE33F093CB7}" type="datetime1">
              <a:rPr lang="en-US" smtClean="0"/>
              <a:t>6/23/2022</a:t>
            </a:fld>
            <a:endParaRPr lang="en-US"/>
          </a:p>
        </p:txBody>
      </p:sp>
      <p:sp>
        <p:nvSpPr>
          <p:cNvPr id="6" name="Footer Placeholder 5"/>
          <p:cNvSpPr>
            <a:spLocks noGrp="1"/>
          </p:cNvSpPr>
          <p:nvPr>
            <p:ph type="ftr" sz="quarter" idx="11"/>
          </p:nvPr>
        </p:nvSpPr>
        <p:spPr/>
        <p:txBody>
          <a:bodyPr/>
          <a:lstStyle/>
          <a:p>
            <a:r>
              <a:rPr lang="en-US"/>
              <a:t>© Dr. Leon Jololian</a:t>
            </a:r>
          </a:p>
        </p:txBody>
      </p:sp>
      <p:sp>
        <p:nvSpPr>
          <p:cNvPr id="7" name="Slide Number Placeholder 6"/>
          <p:cNvSpPr>
            <a:spLocks noGrp="1"/>
          </p:cNvSpPr>
          <p:nvPr>
            <p:ph type="sldNum" sz="quarter" idx="12"/>
          </p:nvPr>
        </p:nvSpPr>
        <p:spPr/>
        <p:txBody>
          <a:bodyPr/>
          <a:lstStyle/>
          <a:p>
            <a:fld id="{A9CC7422-6785-4937-ADD4-925A9EA90A0C}" type="slidenum">
              <a:rPr lang="en-US" smtClean="0"/>
              <a:t>‹#›</a:t>
            </a:fld>
            <a:endParaRPr lang="en-US"/>
          </a:p>
        </p:txBody>
      </p:sp>
    </p:spTree>
    <p:extLst>
      <p:ext uri="{BB962C8B-B14F-4D97-AF65-F5344CB8AC3E}">
        <p14:creationId xmlns:p14="http://schemas.microsoft.com/office/powerpoint/2010/main" val="874663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B18BCBC-6572-46FB-A72B-D11FEEFAC307}" type="datetime1">
              <a:rPr lang="en-US" smtClean="0"/>
              <a:t>6/23/2022</a:t>
            </a:fld>
            <a:endParaRPr lang="en-US"/>
          </a:p>
        </p:txBody>
      </p:sp>
      <p:sp>
        <p:nvSpPr>
          <p:cNvPr id="6" name="Footer Placeholder 5"/>
          <p:cNvSpPr>
            <a:spLocks noGrp="1"/>
          </p:cNvSpPr>
          <p:nvPr>
            <p:ph type="ftr" sz="quarter" idx="11"/>
          </p:nvPr>
        </p:nvSpPr>
        <p:spPr/>
        <p:txBody>
          <a:bodyPr/>
          <a:lstStyle/>
          <a:p>
            <a:r>
              <a:rPr lang="en-US"/>
              <a:t>© Dr. Leon Jololian</a:t>
            </a:r>
          </a:p>
        </p:txBody>
      </p:sp>
      <p:sp>
        <p:nvSpPr>
          <p:cNvPr id="7" name="Slide Number Placeholder 6"/>
          <p:cNvSpPr>
            <a:spLocks noGrp="1"/>
          </p:cNvSpPr>
          <p:nvPr>
            <p:ph type="sldNum" sz="quarter" idx="12"/>
          </p:nvPr>
        </p:nvSpPr>
        <p:spPr/>
        <p:txBody>
          <a:bodyPr/>
          <a:lstStyle/>
          <a:p>
            <a:fld id="{A9CC7422-6785-4937-ADD4-925A9EA90A0C}" type="slidenum">
              <a:rPr lang="en-US" smtClean="0"/>
              <a:t>‹#›</a:t>
            </a:fld>
            <a:endParaRPr lang="en-US"/>
          </a:p>
        </p:txBody>
      </p:sp>
    </p:spTree>
    <p:extLst>
      <p:ext uri="{BB962C8B-B14F-4D97-AF65-F5344CB8AC3E}">
        <p14:creationId xmlns:p14="http://schemas.microsoft.com/office/powerpoint/2010/main" val="10963386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2BB4E4-AA90-4264-9C07-D1348B06D1A2}" type="datetime1">
              <a:rPr lang="en-US" smtClean="0"/>
              <a:t>6/23/2022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Dr. Leon Jololian</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CC7422-6785-4937-ADD4-925A9EA90A0C}" type="slidenum">
              <a:rPr lang="en-US" smtClean="0"/>
              <a:t>‹#›</a:t>
            </a:fld>
            <a:endParaRPr lang="en-US"/>
          </a:p>
        </p:txBody>
      </p:sp>
    </p:spTree>
    <p:extLst>
      <p:ext uri="{BB962C8B-B14F-4D97-AF65-F5344CB8AC3E}">
        <p14:creationId xmlns:p14="http://schemas.microsoft.com/office/powerpoint/2010/main" val="12202108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dlcdn.apache.org/hadoop/common/hadoop-3.3.3/hadoop-3.3.3.tar.gz"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4.bin"/><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package" Target="../embeddings/Microsoft_Excel_Worksheet.xlsx"/><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hyperlink" Target="https://grouplens.org/datasets/movielens/" TargetMode="Externa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Hadoop</a:t>
            </a:r>
          </a:p>
        </p:txBody>
      </p:sp>
      <p:sp>
        <p:nvSpPr>
          <p:cNvPr id="3" name="Subtitle 2"/>
          <p:cNvSpPr>
            <a:spLocks noGrp="1"/>
          </p:cNvSpPr>
          <p:nvPr>
            <p:ph type="subTitle" idx="1"/>
          </p:nvPr>
        </p:nvSpPr>
        <p:spPr/>
        <p:txBody>
          <a:bodyPr/>
          <a:lstStyle/>
          <a:p>
            <a:r>
              <a:rPr lang="en-US" dirty="0"/>
              <a:t>Dr. Leon Jololian</a:t>
            </a:r>
          </a:p>
        </p:txBody>
      </p:sp>
    </p:spTree>
    <p:extLst>
      <p:ext uri="{BB962C8B-B14F-4D97-AF65-F5344CB8AC3E}">
        <p14:creationId xmlns:p14="http://schemas.microsoft.com/office/powerpoint/2010/main" val="39524180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DataNode</a:t>
            </a:r>
          </a:p>
        </p:txBody>
      </p:sp>
      <p:sp>
        <p:nvSpPr>
          <p:cNvPr id="3" name="Content Placeholder 2"/>
          <p:cNvSpPr>
            <a:spLocks noGrp="1"/>
          </p:cNvSpPr>
          <p:nvPr>
            <p:ph idx="1"/>
          </p:nvPr>
        </p:nvSpPr>
        <p:spPr/>
        <p:txBody>
          <a:bodyPr/>
          <a:lstStyle/>
          <a:p>
            <a:r>
              <a:rPr lang="en-US" dirty="0"/>
              <a:t>It is the slave daemon which run on each slave machine.</a:t>
            </a:r>
          </a:p>
          <a:p>
            <a:r>
              <a:rPr lang="en-US" dirty="0"/>
              <a:t>The actual data is stored on DataNodes.</a:t>
            </a:r>
          </a:p>
          <a:p>
            <a:r>
              <a:rPr lang="en-US" dirty="0"/>
              <a:t>It is responsible for serving read and write requests from the clients.</a:t>
            </a:r>
          </a:p>
          <a:p>
            <a:r>
              <a:rPr lang="en-US" dirty="0"/>
              <a:t>It is also responsible for creating blocks, deleting blocks and replicating the same based on the decisions taken by the NameNode.</a:t>
            </a:r>
          </a:p>
          <a:p>
            <a:r>
              <a:rPr lang="en-US" dirty="0"/>
              <a:t>It sends heartbeats to the NameNode periodically to report the overall health of HDFS, by default, this frequency is set to 3 seconds.</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10</a:t>
            </a:fld>
            <a:endParaRPr lang="en-US"/>
          </a:p>
        </p:txBody>
      </p:sp>
    </p:spTree>
    <p:extLst>
      <p:ext uri="{BB962C8B-B14F-4D97-AF65-F5344CB8AC3E}">
        <p14:creationId xmlns:p14="http://schemas.microsoft.com/office/powerpoint/2010/main" val="325140419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2976" y="365125"/>
            <a:ext cx="5166110" cy="2739816"/>
          </a:xfrm>
        </p:spPr>
        <p:txBody>
          <a:bodyPr>
            <a:normAutofit/>
          </a:bodyPr>
          <a:lstStyle/>
          <a:p>
            <a:r>
              <a:rPr lang="en-US" dirty="0"/>
              <a:t>Phase 1</a:t>
            </a:r>
            <a:br>
              <a:rPr lang="en-US" dirty="0"/>
            </a:br>
            <a:r>
              <a:rPr lang="en-US" sz="3200" dirty="0"/>
              <a:t>To run:</a:t>
            </a:r>
            <a:br>
              <a:rPr lang="en-US" sz="3200" dirty="0"/>
            </a:br>
            <a:r>
              <a:rPr lang="en-US" sz="3200" dirty="0">
                <a:solidFill>
                  <a:srgbClr val="7030A0"/>
                </a:solidFill>
              </a:rPr>
              <a:t>python3 mr.py u.data &gt; out1</a:t>
            </a:r>
            <a:endParaRPr lang="en-US" dirty="0">
              <a:solidFill>
                <a:srgbClr val="7030A0"/>
              </a:solidFill>
            </a:endParaRPr>
          </a:p>
        </p:txBody>
      </p:sp>
      <p:sp>
        <p:nvSpPr>
          <p:cNvPr id="3" name="Content Placeholder 2"/>
          <p:cNvSpPr>
            <a:spLocks noGrp="1"/>
          </p:cNvSpPr>
          <p:nvPr>
            <p:ph idx="1"/>
          </p:nvPr>
        </p:nvSpPr>
        <p:spPr>
          <a:xfrm>
            <a:off x="838200" y="723481"/>
            <a:ext cx="8955024" cy="5556739"/>
          </a:xfrm>
        </p:spPr>
        <p:txBody>
          <a:bodyPr>
            <a:noAutofit/>
          </a:bodyPr>
          <a:lstStyle/>
          <a:p>
            <a:pPr marL="0" indent="0">
              <a:buNone/>
            </a:pPr>
            <a:r>
              <a:rPr lang="en-US" sz="2400" dirty="0">
                <a:solidFill>
                  <a:srgbClr val="C00000"/>
                </a:solidFill>
              </a:rPr>
              <a:t>from mrjob.job import MRJob</a:t>
            </a:r>
          </a:p>
          <a:p>
            <a:pPr marL="0" indent="0">
              <a:spcBef>
                <a:spcPts val="300"/>
              </a:spcBef>
              <a:buNone/>
            </a:pPr>
            <a:r>
              <a:rPr lang="en-US" sz="2400" dirty="0">
                <a:solidFill>
                  <a:srgbClr val="C00000"/>
                </a:solidFill>
              </a:rPr>
              <a:t>from mrjob.step import MRStep</a:t>
            </a:r>
          </a:p>
          <a:p>
            <a:pPr marL="0" indent="0">
              <a:buNone/>
            </a:pPr>
            <a:endParaRPr lang="en-US" sz="600" dirty="0">
              <a:solidFill>
                <a:srgbClr val="C00000"/>
              </a:solidFill>
            </a:endParaRPr>
          </a:p>
          <a:p>
            <a:pPr marL="0" indent="0">
              <a:buNone/>
            </a:pPr>
            <a:r>
              <a:rPr lang="en-US" sz="2400" dirty="0">
                <a:solidFill>
                  <a:srgbClr val="C00000"/>
                </a:solidFill>
              </a:rPr>
              <a:t>class CountMovieRatings(MRJob):</a:t>
            </a:r>
          </a:p>
          <a:p>
            <a:pPr marL="0" indent="0">
              <a:buNone/>
            </a:pPr>
            <a:endParaRPr lang="en-US" sz="600" dirty="0">
              <a:solidFill>
                <a:srgbClr val="C00000"/>
              </a:solidFill>
            </a:endParaRPr>
          </a:p>
          <a:p>
            <a:pPr marL="0" indent="0">
              <a:buNone/>
            </a:pPr>
            <a:r>
              <a:rPr lang="en-US" sz="2400" dirty="0">
                <a:solidFill>
                  <a:srgbClr val="C00000"/>
                </a:solidFill>
              </a:rPr>
              <a:t>    def steps(self):</a:t>
            </a:r>
          </a:p>
          <a:p>
            <a:pPr marL="0" indent="0">
              <a:spcBef>
                <a:spcPts val="300"/>
              </a:spcBef>
              <a:buNone/>
            </a:pPr>
            <a:r>
              <a:rPr lang="en-US" sz="2400" dirty="0">
                <a:solidFill>
                  <a:srgbClr val="C00000"/>
                </a:solidFill>
              </a:rPr>
              <a:t>        return [</a:t>
            </a:r>
          </a:p>
          <a:p>
            <a:pPr marL="0" indent="0">
              <a:spcBef>
                <a:spcPts val="300"/>
              </a:spcBef>
              <a:buNone/>
            </a:pPr>
            <a:r>
              <a:rPr lang="en-US" sz="2400" dirty="0">
                <a:solidFill>
                  <a:srgbClr val="C00000"/>
                </a:solidFill>
              </a:rPr>
              <a:t>            MRStep(mapper=self.mapper_1,</a:t>
            </a:r>
          </a:p>
          <a:p>
            <a:pPr marL="0" indent="0">
              <a:spcBef>
                <a:spcPts val="300"/>
              </a:spcBef>
              <a:buNone/>
            </a:pPr>
            <a:r>
              <a:rPr lang="en-US" sz="2400" dirty="0">
                <a:solidFill>
                  <a:srgbClr val="C00000"/>
                </a:solidFill>
              </a:rPr>
              <a:t>                   reducer=self.reducer_1),</a:t>
            </a:r>
          </a:p>
          <a:p>
            <a:pPr marL="0" indent="0">
              <a:spcBef>
                <a:spcPts val="300"/>
              </a:spcBef>
              <a:buNone/>
            </a:pPr>
            <a:r>
              <a:rPr lang="en-US" sz="2400" dirty="0">
                <a:solidFill>
                  <a:srgbClr val="C00000"/>
                </a:solidFill>
              </a:rPr>
              <a:t>            MRStep(reducer=self.reducer_2)</a:t>
            </a:r>
          </a:p>
          <a:p>
            <a:pPr marL="0" indent="0">
              <a:spcBef>
                <a:spcPts val="300"/>
              </a:spcBef>
              <a:buNone/>
            </a:pPr>
            <a:r>
              <a:rPr lang="en-US" sz="2400" dirty="0">
                <a:solidFill>
                  <a:srgbClr val="C00000"/>
                </a:solidFill>
              </a:rPr>
              <a:t>        ]</a:t>
            </a:r>
          </a:p>
          <a:p>
            <a:pPr marL="0" indent="0">
              <a:buNone/>
            </a:pPr>
            <a:endParaRPr lang="en-US" sz="600" dirty="0">
              <a:solidFill>
                <a:srgbClr val="C00000"/>
              </a:solidFill>
            </a:endParaRPr>
          </a:p>
          <a:p>
            <a:pPr marL="0" indent="0">
              <a:buNone/>
            </a:pPr>
            <a:r>
              <a:rPr lang="en-US" sz="2400" dirty="0">
                <a:solidFill>
                  <a:srgbClr val="C00000"/>
                </a:solidFill>
              </a:rPr>
              <a:t>    def mapper_1(self, _, line):</a:t>
            </a:r>
          </a:p>
          <a:p>
            <a:pPr marL="0" indent="0">
              <a:spcBef>
                <a:spcPts val="300"/>
              </a:spcBef>
              <a:buNone/>
            </a:pPr>
            <a:r>
              <a:rPr lang="en-US" sz="2400" dirty="0">
                <a:solidFill>
                  <a:srgbClr val="C00000"/>
                </a:solidFill>
              </a:rPr>
              <a:t>        user_id, movie_id, rating, timestamp = line.split('\t')</a:t>
            </a:r>
          </a:p>
          <a:p>
            <a:pPr marL="0" indent="0">
              <a:spcBef>
                <a:spcPts val="300"/>
              </a:spcBef>
              <a:buNone/>
            </a:pPr>
            <a:r>
              <a:rPr lang="en-US" sz="2400" dirty="0">
                <a:solidFill>
                  <a:srgbClr val="C00000"/>
                </a:solidFill>
              </a:rPr>
              <a:t>        yield movie_id, 1</a:t>
            </a:r>
          </a:p>
        </p:txBody>
      </p:sp>
      <p:sp>
        <p:nvSpPr>
          <p:cNvPr id="4" name="Footer Placeholder 3"/>
          <p:cNvSpPr>
            <a:spLocks noGrp="1"/>
          </p:cNvSpPr>
          <p:nvPr>
            <p:ph type="ftr" sz="quarter" idx="11"/>
          </p:nvPr>
        </p:nvSpPr>
        <p:spPr/>
        <p:txBody>
          <a:bodyPr/>
          <a:lstStyle/>
          <a:p>
            <a:r>
              <a:rPr lang="en-US" dirty="0"/>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100</a:t>
            </a:fld>
            <a:endParaRPr lang="en-US"/>
          </a:p>
        </p:txBody>
      </p:sp>
    </p:spTree>
    <p:extLst>
      <p:ext uri="{BB962C8B-B14F-4D97-AF65-F5344CB8AC3E}">
        <p14:creationId xmlns:p14="http://schemas.microsoft.com/office/powerpoint/2010/main" val="22634227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233B5CF-C26B-4039-A85F-7692D57F4CCA}"/>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DE9CF7E9-2C71-41F9-BEF9-60FE4A3BFACA}"/>
              </a:ext>
            </a:extLst>
          </p:cNvPr>
          <p:cNvSpPr>
            <a:spLocks noGrp="1"/>
          </p:cNvSpPr>
          <p:nvPr>
            <p:ph type="sldNum" sz="quarter" idx="12"/>
          </p:nvPr>
        </p:nvSpPr>
        <p:spPr/>
        <p:txBody>
          <a:bodyPr/>
          <a:lstStyle/>
          <a:p>
            <a:fld id="{A9CC7422-6785-4937-ADD4-925A9EA90A0C}" type="slidenum">
              <a:rPr lang="en-US" smtClean="0"/>
              <a:t>101</a:t>
            </a:fld>
            <a:endParaRPr lang="en-US"/>
          </a:p>
        </p:txBody>
      </p:sp>
      <p:sp>
        <p:nvSpPr>
          <p:cNvPr id="6" name="Rectangle 5">
            <a:extLst>
              <a:ext uri="{FF2B5EF4-FFF2-40B4-BE49-F238E27FC236}">
                <a16:creationId xmlns:a16="http://schemas.microsoft.com/office/drawing/2014/main" id="{BC17973F-264B-4404-A31A-BDE926F9E510}"/>
              </a:ext>
            </a:extLst>
          </p:cNvPr>
          <p:cNvSpPr/>
          <p:nvPr/>
        </p:nvSpPr>
        <p:spPr>
          <a:xfrm>
            <a:off x="9158951" y="1337488"/>
            <a:ext cx="1812757" cy="3785652"/>
          </a:xfrm>
          <a:prstGeom prst="rect">
            <a:avLst/>
          </a:prstGeom>
        </p:spPr>
        <p:txBody>
          <a:bodyPr wrap="square">
            <a:spAutoFit/>
          </a:bodyPr>
          <a:lstStyle/>
          <a:p>
            <a:r>
              <a:rPr lang="en-US" sz="2400" dirty="0">
                <a:solidFill>
                  <a:srgbClr val="C00000"/>
                </a:solidFill>
              </a:rPr>
              <a:t>583	50</a:t>
            </a:r>
          </a:p>
          <a:p>
            <a:r>
              <a:rPr lang="en-US" sz="2400" dirty="0">
                <a:solidFill>
                  <a:srgbClr val="C00000"/>
                </a:solidFill>
              </a:rPr>
              <a:t>509	258</a:t>
            </a:r>
          </a:p>
          <a:p>
            <a:r>
              <a:rPr lang="en-US" sz="2400" dirty="0">
                <a:solidFill>
                  <a:srgbClr val="C00000"/>
                </a:solidFill>
              </a:rPr>
              <a:t>508	100</a:t>
            </a:r>
          </a:p>
          <a:p>
            <a:r>
              <a:rPr lang="en-US" sz="2400" dirty="0">
                <a:solidFill>
                  <a:srgbClr val="C00000"/>
                </a:solidFill>
              </a:rPr>
              <a:t>507	181</a:t>
            </a:r>
          </a:p>
          <a:p>
            <a:r>
              <a:rPr lang="en-US" sz="2400" dirty="0">
                <a:solidFill>
                  <a:srgbClr val="C00000"/>
                </a:solidFill>
              </a:rPr>
              <a:t>485	294</a:t>
            </a:r>
          </a:p>
          <a:p>
            <a:r>
              <a:rPr lang="en-US" sz="2400" dirty="0">
                <a:solidFill>
                  <a:srgbClr val="C00000"/>
                </a:solidFill>
              </a:rPr>
              <a:t>481	286</a:t>
            </a:r>
          </a:p>
          <a:p>
            <a:r>
              <a:rPr lang="en-US" sz="2400" dirty="0">
                <a:solidFill>
                  <a:srgbClr val="C00000"/>
                </a:solidFill>
              </a:rPr>
              <a:t>478	288</a:t>
            </a:r>
          </a:p>
          <a:p>
            <a:r>
              <a:rPr lang="en-US" sz="2400" dirty="0">
                <a:solidFill>
                  <a:srgbClr val="C00000"/>
                </a:solidFill>
              </a:rPr>
              <a:t>452	1</a:t>
            </a:r>
          </a:p>
          <a:p>
            <a:r>
              <a:rPr lang="en-US" sz="2400" dirty="0">
                <a:solidFill>
                  <a:srgbClr val="C00000"/>
                </a:solidFill>
              </a:rPr>
              <a:t>431	300</a:t>
            </a:r>
          </a:p>
          <a:p>
            <a:r>
              <a:rPr lang="en-US" sz="2400" dirty="0">
                <a:solidFill>
                  <a:srgbClr val="C00000"/>
                </a:solidFill>
              </a:rPr>
              <a:t>429	121</a:t>
            </a:r>
          </a:p>
        </p:txBody>
      </p:sp>
      <p:sp>
        <p:nvSpPr>
          <p:cNvPr id="7" name="Rectangle 6">
            <a:extLst>
              <a:ext uri="{FF2B5EF4-FFF2-40B4-BE49-F238E27FC236}">
                <a16:creationId xmlns:a16="http://schemas.microsoft.com/office/drawing/2014/main" id="{29DE3BF5-1B66-4F05-BA7E-589DE67ABA5C}"/>
              </a:ext>
            </a:extLst>
          </p:cNvPr>
          <p:cNvSpPr/>
          <p:nvPr/>
        </p:nvSpPr>
        <p:spPr>
          <a:xfrm>
            <a:off x="603183" y="1337488"/>
            <a:ext cx="1533625" cy="4755148"/>
          </a:xfrm>
          <a:prstGeom prst="rect">
            <a:avLst/>
          </a:prstGeom>
        </p:spPr>
        <p:txBody>
          <a:bodyPr wrap="square">
            <a:spAutoFit/>
          </a:bodyPr>
          <a:lstStyle/>
          <a:p>
            <a:r>
              <a:rPr lang="en-US" sz="2400" dirty="0">
                <a:solidFill>
                  <a:srgbClr val="00B050"/>
                </a:solidFill>
              </a:rPr>
              <a:t>"523"    1</a:t>
            </a:r>
          </a:p>
          <a:p>
            <a:r>
              <a:rPr lang="en-US" sz="2400" dirty="0">
                <a:solidFill>
                  <a:srgbClr val="00B050"/>
                </a:solidFill>
              </a:rPr>
              <a:t>"741"    1</a:t>
            </a:r>
          </a:p>
          <a:p>
            <a:r>
              <a:rPr lang="en-US" sz="2400" dirty="0">
                <a:solidFill>
                  <a:srgbClr val="00B050"/>
                </a:solidFill>
              </a:rPr>
              <a:t>"1058"  1</a:t>
            </a:r>
          </a:p>
          <a:p>
            <a:r>
              <a:rPr lang="en-US" sz="2400" dirty="0">
                <a:solidFill>
                  <a:srgbClr val="00B050"/>
                </a:solidFill>
              </a:rPr>
              <a:t>"48"      1</a:t>
            </a:r>
          </a:p>
          <a:p>
            <a:r>
              <a:rPr lang="en-US" sz="2400" dirty="0">
                <a:solidFill>
                  <a:srgbClr val="00B050"/>
                </a:solidFill>
              </a:rPr>
              <a:t>"584"    1</a:t>
            </a:r>
          </a:p>
          <a:p>
            <a:pPr>
              <a:spcBef>
                <a:spcPts val="600"/>
              </a:spcBef>
            </a:pPr>
            <a:r>
              <a:rPr lang="en-US" sz="2400" dirty="0">
                <a:solidFill>
                  <a:srgbClr val="00B050"/>
                </a:solidFill>
              </a:rPr>
              <a:t>…</a:t>
            </a:r>
          </a:p>
          <a:p>
            <a:pPr>
              <a:spcBef>
                <a:spcPts val="1200"/>
              </a:spcBef>
            </a:pPr>
            <a:r>
              <a:rPr lang="en-US" sz="2400" dirty="0">
                <a:solidFill>
                  <a:srgbClr val="00B050"/>
                </a:solidFill>
              </a:rPr>
              <a:t>"879"    1</a:t>
            </a:r>
          </a:p>
          <a:p>
            <a:r>
              <a:rPr lang="en-US" sz="2400" dirty="0">
                <a:solidFill>
                  <a:srgbClr val="00B050"/>
                </a:solidFill>
              </a:rPr>
              <a:t>"904"    1</a:t>
            </a:r>
          </a:p>
          <a:p>
            <a:r>
              <a:rPr lang="en-US" sz="2400" dirty="0">
                <a:solidFill>
                  <a:srgbClr val="00B050"/>
                </a:solidFill>
              </a:rPr>
              <a:t>"7"        1</a:t>
            </a:r>
          </a:p>
          <a:p>
            <a:r>
              <a:rPr lang="en-US" sz="2400" dirty="0">
                <a:solidFill>
                  <a:srgbClr val="00B050"/>
                </a:solidFill>
              </a:rPr>
              <a:t>"198"    1</a:t>
            </a:r>
          </a:p>
          <a:p>
            <a:r>
              <a:rPr lang="en-US" sz="2400" dirty="0">
                <a:solidFill>
                  <a:srgbClr val="00B050"/>
                </a:solidFill>
              </a:rPr>
              <a:t>"95"      1</a:t>
            </a:r>
          </a:p>
          <a:p>
            <a:r>
              <a:rPr lang="en-US" sz="2400" dirty="0">
                <a:solidFill>
                  <a:srgbClr val="00B050"/>
                </a:solidFill>
              </a:rPr>
              <a:t>"116"    1</a:t>
            </a:r>
            <a:endParaRPr lang="en-US" dirty="0">
              <a:solidFill>
                <a:srgbClr val="00B050"/>
              </a:solidFill>
            </a:endParaRPr>
          </a:p>
        </p:txBody>
      </p:sp>
      <p:sp>
        <p:nvSpPr>
          <p:cNvPr id="8" name="TextBox 7">
            <a:extLst>
              <a:ext uri="{FF2B5EF4-FFF2-40B4-BE49-F238E27FC236}">
                <a16:creationId xmlns:a16="http://schemas.microsoft.com/office/drawing/2014/main" id="{990F64EB-1AD4-409C-AF58-B07C40A48647}"/>
              </a:ext>
            </a:extLst>
          </p:cNvPr>
          <p:cNvSpPr txBox="1"/>
          <p:nvPr/>
        </p:nvSpPr>
        <p:spPr>
          <a:xfrm>
            <a:off x="280735" y="506491"/>
            <a:ext cx="2938625" cy="830997"/>
          </a:xfrm>
          <a:prstGeom prst="rect">
            <a:avLst/>
          </a:prstGeom>
          <a:noFill/>
        </p:spPr>
        <p:txBody>
          <a:bodyPr wrap="none" rtlCol="0">
            <a:spAutoFit/>
          </a:bodyPr>
          <a:lstStyle/>
          <a:p>
            <a:r>
              <a:rPr lang="en-US" sz="2400" dirty="0"/>
              <a:t>Output of the mapper</a:t>
            </a:r>
          </a:p>
          <a:p>
            <a:r>
              <a:rPr lang="en-US" sz="2400" dirty="0"/>
              <a:t>(1</a:t>
            </a:r>
            <a:r>
              <a:rPr lang="en-US" sz="2400" baseline="30000" dirty="0"/>
              <a:t>st</a:t>
            </a:r>
            <a:r>
              <a:rPr lang="en-US" sz="2400" dirty="0"/>
              <a:t> MR Step)</a:t>
            </a:r>
          </a:p>
        </p:txBody>
      </p:sp>
      <p:sp>
        <p:nvSpPr>
          <p:cNvPr id="9" name="Rectangle 8">
            <a:extLst>
              <a:ext uri="{FF2B5EF4-FFF2-40B4-BE49-F238E27FC236}">
                <a16:creationId xmlns:a16="http://schemas.microsoft.com/office/drawing/2014/main" id="{D1C0BECD-1AC8-4EA1-BE16-73B2FF7CD14C}"/>
              </a:ext>
            </a:extLst>
          </p:cNvPr>
          <p:cNvSpPr/>
          <p:nvPr/>
        </p:nvSpPr>
        <p:spPr>
          <a:xfrm>
            <a:off x="3541808" y="1337488"/>
            <a:ext cx="1976387" cy="4678204"/>
          </a:xfrm>
          <a:prstGeom prst="rect">
            <a:avLst/>
          </a:prstGeom>
        </p:spPr>
        <p:txBody>
          <a:bodyPr wrap="square">
            <a:spAutoFit/>
          </a:bodyPr>
          <a:lstStyle/>
          <a:p>
            <a:r>
              <a:rPr lang="en-US" sz="2400" dirty="0">
                <a:solidFill>
                  <a:srgbClr val="00B0F0"/>
                </a:solidFill>
              </a:rPr>
              <a:t>"333"   1</a:t>
            </a:r>
          </a:p>
          <a:p>
            <a:r>
              <a:rPr lang="en-US" sz="2400" dirty="0">
                <a:solidFill>
                  <a:srgbClr val="00B0F0"/>
                </a:solidFill>
              </a:rPr>
              <a:t>"333"   1</a:t>
            </a:r>
          </a:p>
          <a:p>
            <a:r>
              <a:rPr lang="en-US" sz="2400" dirty="0">
                <a:solidFill>
                  <a:srgbClr val="00B0F0"/>
                </a:solidFill>
              </a:rPr>
              <a:t>"333"   1</a:t>
            </a:r>
          </a:p>
          <a:p>
            <a:r>
              <a:rPr lang="en-US" sz="2400" dirty="0">
                <a:solidFill>
                  <a:srgbClr val="00B0F0"/>
                </a:solidFill>
              </a:rPr>
              <a:t>"333"   1</a:t>
            </a:r>
          </a:p>
          <a:p>
            <a:r>
              <a:rPr lang="en-US" sz="2400" dirty="0">
                <a:solidFill>
                  <a:srgbClr val="00B0F0"/>
                </a:solidFill>
              </a:rPr>
              <a:t>"333"   1</a:t>
            </a:r>
          </a:p>
          <a:p>
            <a:r>
              <a:rPr lang="en-US" sz="2400" dirty="0">
                <a:solidFill>
                  <a:srgbClr val="00B0F0"/>
                </a:solidFill>
              </a:rPr>
              <a:t>"333"   1</a:t>
            </a:r>
          </a:p>
          <a:p>
            <a:pPr>
              <a:spcBef>
                <a:spcPts val="600"/>
              </a:spcBef>
            </a:pPr>
            <a:r>
              <a:rPr lang="en-US" sz="2400" dirty="0">
                <a:solidFill>
                  <a:srgbClr val="00B0F0"/>
                </a:solidFill>
              </a:rPr>
              <a:t>…</a:t>
            </a:r>
          </a:p>
          <a:p>
            <a:pPr>
              <a:spcBef>
                <a:spcPts val="600"/>
              </a:spcBef>
            </a:pPr>
            <a:r>
              <a:rPr lang="en-US" sz="2400" dirty="0">
                <a:solidFill>
                  <a:srgbClr val="00B0F0"/>
                </a:solidFill>
              </a:rPr>
              <a:t>"332"   1</a:t>
            </a:r>
          </a:p>
          <a:p>
            <a:r>
              <a:rPr lang="en-US" sz="2400" dirty="0">
                <a:solidFill>
                  <a:srgbClr val="00B0F0"/>
                </a:solidFill>
              </a:rPr>
              <a:t>"332"   1</a:t>
            </a:r>
          </a:p>
          <a:p>
            <a:r>
              <a:rPr lang="en-US" sz="2400" dirty="0">
                <a:solidFill>
                  <a:srgbClr val="00B0F0"/>
                </a:solidFill>
              </a:rPr>
              <a:t>"332"   1</a:t>
            </a:r>
          </a:p>
          <a:p>
            <a:r>
              <a:rPr lang="en-US" sz="2400" dirty="0">
                <a:solidFill>
                  <a:srgbClr val="00B0F0"/>
                </a:solidFill>
              </a:rPr>
              <a:t>"332"   1</a:t>
            </a:r>
          </a:p>
          <a:p>
            <a:r>
              <a:rPr lang="en-US" sz="2400" dirty="0">
                <a:solidFill>
                  <a:srgbClr val="00B0F0"/>
                </a:solidFill>
              </a:rPr>
              <a:t>"332"   1</a:t>
            </a:r>
          </a:p>
        </p:txBody>
      </p:sp>
      <p:sp>
        <p:nvSpPr>
          <p:cNvPr id="10" name="TextBox 9">
            <a:extLst>
              <a:ext uri="{FF2B5EF4-FFF2-40B4-BE49-F238E27FC236}">
                <a16:creationId xmlns:a16="http://schemas.microsoft.com/office/drawing/2014/main" id="{45E02969-859B-4A99-B7FF-8867FA96B6A7}"/>
              </a:ext>
            </a:extLst>
          </p:cNvPr>
          <p:cNvSpPr txBox="1"/>
          <p:nvPr/>
        </p:nvSpPr>
        <p:spPr>
          <a:xfrm>
            <a:off x="3219360" y="506491"/>
            <a:ext cx="2361544" cy="830997"/>
          </a:xfrm>
          <a:prstGeom prst="rect">
            <a:avLst/>
          </a:prstGeom>
          <a:noFill/>
        </p:spPr>
        <p:txBody>
          <a:bodyPr wrap="none" rtlCol="0">
            <a:spAutoFit/>
          </a:bodyPr>
          <a:lstStyle/>
          <a:p>
            <a:r>
              <a:rPr lang="en-US" sz="2400" dirty="0"/>
              <a:t>Output of the S/S</a:t>
            </a:r>
          </a:p>
          <a:p>
            <a:r>
              <a:rPr lang="en-US" sz="2400" dirty="0"/>
              <a:t>(1</a:t>
            </a:r>
            <a:r>
              <a:rPr lang="en-US" sz="2400" baseline="30000" dirty="0"/>
              <a:t>st</a:t>
            </a:r>
            <a:r>
              <a:rPr lang="en-US" sz="2400" dirty="0"/>
              <a:t> MR Step)</a:t>
            </a:r>
          </a:p>
        </p:txBody>
      </p:sp>
      <p:sp>
        <p:nvSpPr>
          <p:cNvPr id="11" name="Rectangle 10">
            <a:extLst>
              <a:ext uri="{FF2B5EF4-FFF2-40B4-BE49-F238E27FC236}">
                <a16:creationId xmlns:a16="http://schemas.microsoft.com/office/drawing/2014/main" id="{262F220B-E039-4A2B-9FD9-CF8C42CE70B3}"/>
              </a:ext>
            </a:extLst>
          </p:cNvPr>
          <p:cNvSpPr/>
          <p:nvPr/>
        </p:nvSpPr>
        <p:spPr>
          <a:xfrm>
            <a:off x="5777564" y="1337488"/>
            <a:ext cx="2833036" cy="4893647"/>
          </a:xfrm>
          <a:prstGeom prst="rect">
            <a:avLst/>
          </a:prstGeom>
        </p:spPr>
        <p:txBody>
          <a:bodyPr wrap="square">
            <a:spAutoFit/>
          </a:bodyPr>
          <a:lstStyle/>
          <a:p>
            <a:r>
              <a:rPr lang="en-US" sz="2400" dirty="0">
                <a:solidFill>
                  <a:srgbClr val="002060"/>
                </a:solidFill>
              </a:rPr>
              <a:t>1       "00251333"</a:t>
            </a:r>
          </a:p>
          <a:p>
            <a:r>
              <a:rPr lang="en-US" sz="2400" dirty="0">
                <a:solidFill>
                  <a:srgbClr val="002060"/>
                </a:solidFill>
              </a:rPr>
              <a:t>1       "00064334"</a:t>
            </a:r>
          </a:p>
          <a:p>
            <a:r>
              <a:rPr lang="en-US" sz="2400" dirty="0">
                <a:solidFill>
                  <a:srgbClr val="002060"/>
                </a:solidFill>
              </a:rPr>
              <a:t>1       "00021335"</a:t>
            </a:r>
          </a:p>
          <a:p>
            <a:r>
              <a:rPr lang="en-US" sz="2400" dirty="0">
                <a:solidFill>
                  <a:srgbClr val="002060"/>
                </a:solidFill>
              </a:rPr>
              <a:t>1       "00043336"</a:t>
            </a:r>
          </a:p>
          <a:p>
            <a:r>
              <a:rPr lang="en-US" sz="2400" dirty="0">
                <a:solidFill>
                  <a:srgbClr val="002060"/>
                </a:solidFill>
              </a:rPr>
              <a:t>1       "00018337"</a:t>
            </a:r>
          </a:p>
          <a:p>
            <a:r>
              <a:rPr lang="en-US" sz="2400" dirty="0">
                <a:solidFill>
                  <a:srgbClr val="002060"/>
                </a:solidFill>
              </a:rPr>
              <a:t>1       "00091338"</a:t>
            </a:r>
          </a:p>
          <a:p>
            <a:pPr marL="457200" indent="-457200">
              <a:buAutoNum type="arabicPlain"/>
            </a:pPr>
            <a:r>
              <a:rPr lang="en-US" sz="2400" dirty="0">
                <a:solidFill>
                  <a:srgbClr val="002060"/>
                </a:solidFill>
              </a:rPr>
              <a:t>  "00047339"</a:t>
            </a:r>
          </a:p>
          <a:p>
            <a:r>
              <a:rPr lang="en-US" sz="2400" dirty="0">
                <a:solidFill>
                  <a:srgbClr val="002060"/>
                </a:solidFill>
              </a:rPr>
              <a:t>…</a:t>
            </a:r>
          </a:p>
          <a:p>
            <a:r>
              <a:rPr lang="en-US" sz="2400" dirty="0">
                <a:solidFill>
                  <a:srgbClr val="002060"/>
                </a:solidFill>
              </a:rPr>
              <a:t>1       "00045329"</a:t>
            </a:r>
          </a:p>
          <a:p>
            <a:r>
              <a:rPr lang="en-US" sz="2400" dirty="0">
                <a:solidFill>
                  <a:srgbClr val="002060"/>
                </a:solidFill>
              </a:rPr>
              <a:t>1       "0009733"</a:t>
            </a:r>
          </a:p>
          <a:p>
            <a:r>
              <a:rPr lang="en-US" sz="2400" dirty="0">
                <a:solidFill>
                  <a:srgbClr val="002060"/>
                </a:solidFill>
              </a:rPr>
              <a:t>1       "00041330"</a:t>
            </a:r>
          </a:p>
          <a:p>
            <a:r>
              <a:rPr lang="en-US" sz="2400" dirty="0">
                <a:solidFill>
                  <a:srgbClr val="002060"/>
                </a:solidFill>
              </a:rPr>
              <a:t>1       "00113331"</a:t>
            </a:r>
          </a:p>
          <a:p>
            <a:r>
              <a:rPr lang="en-US" sz="2400" dirty="0">
                <a:solidFill>
                  <a:srgbClr val="002060"/>
                </a:solidFill>
              </a:rPr>
              <a:t>1       "00143332"</a:t>
            </a:r>
          </a:p>
        </p:txBody>
      </p:sp>
      <p:sp>
        <p:nvSpPr>
          <p:cNvPr id="12" name="TextBox 11">
            <a:extLst>
              <a:ext uri="{FF2B5EF4-FFF2-40B4-BE49-F238E27FC236}">
                <a16:creationId xmlns:a16="http://schemas.microsoft.com/office/drawing/2014/main" id="{E0966703-9B78-47F8-9DA2-BF4BEF88D758}"/>
              </a:ext>
            </a:extLst>
          </p:cNvPr>
          <p:cNvSpPr txBox="1"/>
          <p:nvPr/>
        </p:nvSpPr>
        <p:spPr>
          <a:xfrm>
            <a:off x="5777564" y="506491"/>
            <a:ext cx="2932982" cy="830997"/>
          </a:xfrm>
          <a:prstGeom prst="rect">
            <a:avLst/>
          </a:prstGeom>
          <a:noFill/>
        </p:spPr>
        <p:txBody>
          <a:bodyPr wrap="none" rtlCol="0">
            <a:spAutoFit/>
          </a:bodyPr>
          <a:lstStyle/>
          <a:p>
            <a:r>
              <a:rPr lang="en-US" sz="2400" dirty="0"/>
              <a:t>Output of the reducer</a:t>
            </a:r>
          </a:p>
          <a:p>
            <a:r>
              <a:rPr lang="en-US" sz="2400" dirty="0"/>
              <a:t>(1</a:t>
            </a:r>
            <a:r>
              <a:rPr lang="en-US" sz="2400" baseline="30000" dirty="0"/>
              <a:t>st</a:t>
            </a:r>
            <a:r>
              <a:rPr lang="en-US" sz="2400" dirty="0"/>
              <a:t> MR Step)</a:t>
            </a:r>
          </a:p>
        </p:txBody>
      </p:sp>
      <p:sp>
        <p:nvSpPr>
          <p:cNvPr id="13" name="Rectangle 12">
            <a:extLst>
              <a:ext uri="{FF2B5EF4-FFF2-40B4-BE49-F238E27FC236}">
                <a16:creationId xmlns:a16="http://schemas.microsoft.com/office/drawing/2014/main" id="{8588347A-9DD3-46A2-A387-006FE60F2A37}"/>
              </a:ext>
            </a:extLst>
          </p:cNvPr>
          <p:cNvSpPr/>
          <p:nvPr/>
        </p:nvSpPr>
        <p:spPr>
          <a:xfrm>
            <a:off x="8978283" y="506491"/>
            <a:ext cx="2932982" cy="830997"/>
          </a:xfrm>
          <a:prstGeom prst="rect">
            <a:avLst/>
          </a:prstGeom>
        </p:spPr>
        <p:txBody>
          <a:bodyPr wrap="square">
            <a:spAutoFit/>
          </a:bodyPr>
          <a:lstStyle/>
          <a:p>
            <a:r>
              <a:rPr lang="en-US" sz="2400" dirty="0"/>
              <a:t>Output of the reducer</a:t>
            </a:r>
          </a:p>
          <a:p>
            <a:r>
              <a:rPr lang="en-US" sz="2400" dirty="0"/>
              <a:t>(2</a:t>
            </a:r>
            <a:r>
              <a:rPr lang="en-US" sz="2400" baseline="30000" dirty="0"/>
              <a:t>nd</a:t>
            </a:r>
            <a:r>
              <a:rPr lang="en-US" sz="2400" dirty="0"/>
              <a:t> MR Step)</a:t>
            </a:r>
          </a:p>
        </p:txBody>
      </p:sp>
    </p:spTree>
    <p:extLst>
      <p:ext uri="{BB962C8B-B14F-4D97-AF65-F5344CB8AC3E}">
        <p14:creationId xmlns:p14="http://schemas.microsoft.com/office/powerpoint/2010/main" val="119249958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A9CA23-7E68-4F69-9997-47F125E44B97}"/>
              </a:ext>
            </a:extLst>
          </p:cNvPr>
          <p:cNvSpPr>
            <a:spLocks noGrp="1"/>
          </p:cNvSpPr>
          <p:nvPr>
            <p:ph idx="1"/>
          </p:nvPr>
        </p:nvSpPr>
        <p:spPr>
          <a:xfrm>
            <a:off x="838200" y="924448"/>
            <a:ext cx="10515600" cy="5252515"/>
          </a:xfrm>
        </p:spPr>
        <p:txBody>
          <a:bodyPr>
            <a:normAutofit/>
          </a:bodyPr>
          <a:lstStyle/>
          <a:p>
            <a:pPr marL="0" indent="0">
              <a:buNone/>
            </a:pPr>
            <a:r>
              <a:rPr lang="en-US" sz="2400" dirty="0">
                <a:solidFill>
                  <a:srgbClr val="C00000"/>
                </a:solidFill>
              </a:rPr>
              <a:t>    def reducer_1(self, key, values):</a:t>
            </a:r>
          </a:p>
          <a:p>
            <a:pPr marL="0" indent="0">
              <a:spcBef>
                <a:spcPts val="600"/>
              </a:spcBef>
              <a:buNone/>
            </a:pPr>
            <a:r>
              <a:rPr lang="en-US" sz="2400" dirty="0">
                <a:solidFill>
                  <a:srgbClr val="C00000"/>
                </a:solidFill>
              </a:rPr>
              <a:t>        yield 1, str(sum(values)).zfill(5)+key</a:t>
            </a:r>
          </a:p>
          <a:p>
            <a:pPr marL="0" indent="0">
              <a:buNone/>
            </a:pPr>
            <a:endParaRPr lang="en-US" sz="1000" dirty="0">
              <a:solidFill>
                <a:srgbClr val="C00000"/>
              </a:solidFill>
            </a:endParaRPr>
          </a:p>
          <a:p>
            <a:pPr marL="0" indent="0">
              <a:buNone/>
            </a:pPr>
            <a:r>
              <a:rPr lang="en-US" sz="2400" dirty="0">
                <a:solidFill>
                  <a:srgbClr val="C00000"/>
                </a:solidFill>
              </a:rPr>
              <a:t>    def reducer_2(self, count, movies):</a:t>
            </a:r>
          </a:p>
          <a:p>
            <a:pPr marL="0" indent="0">
              <a:spcBef>
                <a:spcPts val="600"/>
              </a:spcBef>
              <a:buNone/>
            </a:pPr>
            <a:r>
              <a:rPr lang="en-US" sz="2400" dirty="0">
                <a:solidFill>
                  <a:srgbClr val="C00000"/>
                </a:solidFill>
              </a:rPr>
              <a:t>        movies = sorted(movies, reverse=True)</a:t>
            </a:r>
          </a:p>
          <a:p>
            <a:pPr marL="0" indent="0">
              <a:spcBef>
                <a:spcPts val="600"/>
              </a:spcBef>
              <a:buNone/>
            </a:pPr>
            <a:r>
              <a:rPr lang="en-US" sz="2400" dirty="0">
                <a:solidFill>
                  <a:srgbClr val="C00000"/>
                </a:solidFill>
              </a:rPr>
              <a:t>        for movie in movies[0:10]:  yield int(movie[0:5]), int(movie[5:])</a:t>
            </a:r>
          </a:p>
          <a:p>
            <a:pPr marL="0" indent="0">
              <a:buNone/>
            </a:pPr>
            <a:endParaRPr lang="en-US" sz="1000" dirty="0">
              <a:solidFill>
                <a:srgbClr val="C00000"/>
              </a:solidFill>
            </a:endParaRPr>
          </a:p>
          <a:p>
            <a:pPr marL="0" indent="0">
              <a:buNone/>
            </a:pPr>
            <a:r>
              <a:rPr lang="en-US" sz="2400" dirty="0">
                <a:solidFill>
                  <a:srgbClr val="C00000"/>
                </a:solidFill>
              </a:rPr>
              <a:t>if __name__ == '__main__':</a:t>
            </a:r>
          </a:p>
          <a:p>
            <a:pPr marL="0" indent="0">
              <a:buNone/>
            </a:pPr>
            <a:r>
              <a:rPr lang="en-US" sz="2400" dirty="0">
                <a:solidFill>
                  <a:srgbClr val="C00000"/>
                </a:solidFill>
              </a:rPr>
              <a:t>    CountMovieRatings.run()</a:t>
            </a:r>
          </a:p>
        </p:txBody>
      </p:sp>
      <p:sp>
        <p:nvSpPr>
          <p:cNvPr id="4" name="Footer Placeholder 3">
            <a:extLst>
              <a:ext uri="{FF2B5EF4-FFF2-40B4-BE49-F238E27FC236}">
                <a16:creationId xmlns:a16="http://schemas.microsoft.com/office/drawing/2014/main" id="{D8E8B8D9-A683-4127-880E-DCE131024CAA}"/>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AA541C8B-10E9-40BB-A7A4-A71B0D761D98}"/>
              </a:ext>
            </a:extLst>
          </p:cNvPr>
          <p:cNvSpPr>
            <a:spLocks noGrp="1"/>
          </p:cNvSpPr>
          <p:nvPr>
            <p:ph type="sldNum" sz="quarter" idx="12"/>
          </p:nvPr>
        </p:nvSpPr>
        <p:spPr/>
        <p:txBody>
          <a:bodyPr/>
          <a:lstStyle/>
          <a:p>
            <a:fld id="{A9CC7422-6785-4937-ADD4-925A9EA90A0C}" type="slidenum">
              <a:rPr lang="en-US" smtClean="0"/>
              <a:t>102</a:t>
            </a:fld>
            <a:endParaRPr lang="en-US"/>
          </a:p>
        </p:txBody>
      </p:sp>
    </p:spTree>
    <p:extLst>
      <p:ext uri="{BB962C8B-B14F-4D97-AF65-F5344CB8AC3E}">
        <p14:creationId xmlns:p14="http://schemas.microsoft.com/office/powerpoint/2010/main" val="385959074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83576"/>
            <a:ext cx="10515600" cy="5872773"/>
          </a:xfrm>
        </p:spPr>
        <p:txBody>
          <a:bodyPr>
            <a:normAutofit/>
          </a:bodyPr>
          <a:lstStyle/>
          <a:p>
            <a:pPr marL="0" indent="0">
              <a:buNone/>
            </a:pPr>
            <a:r>
              <a:rPr lang="en-US" sz="2400" dirty="0"/>
              <a:t>Implementing Phase 2:</a:t>
            </a:r>
          </a:p>
          <a:p>
            <a:r>
              <a:rPr lang="en-US" sz="2400" dirty="0"/>
              <a:t>It consists of a mapper and a reducer step.</a:t>
            </a:r>
          </a:p>
          <a:p>
            <a:r>
              <a:rPr lang="en-US" sz="2400" dirty="0"/>
              <a:t>The mapper task reads the lines from both files. </a:t>
            </a:r>
          </a:p>
          <a:p>
            <a:pPr lvl="1"/>
            <a:r>
              <a:rPr lang="en-US" dirty="0"/>
              <a:t>If the line read is from the file u.item,  it yields the key-value pair: </a:t>
            </a:r>
          </a:p>
          <a:p>
            <a:pPr marL="457200" lvl="1" indent="0">
              <a:buNone/>
            </a:pPr>
            <a:r>
              <a:rPr lang="en-US" dirty="0"/>
              <a:t>	</a:t>
            </a:r>
            <a:r>
              <a:rPr lang="en-US" dirty="0">
                <a:solidFill>
                  <a:srgbClr val="00B050"/>
                </a:solidFill>
              </a:rPr>
              <a:t>&lt;movie id&gt;, (&lt;movie title&gt;, "")</a:t>
            </a:r>
          </a:p>
          <a:p>
            <a:pPr lvl="1"/>
            <a:r>
              <a:rPr lang="en-US" dirty="0"/>
              <a:t>If the line read is from the output of Phase 1, it yields the key-value pair:</a:t>
            </a:r>
          </a:p>
          <a:p>
            <a:pPr marL="457200" lvl="1" indent="0">
              <a:buNone/>
            </a:pPr>
            <a:r>
              <a:rPr lang="en-US" dirty="0"/>
              <a:t>	</a:t>
            </a:r>
            <a:r>
              <a:rPr lang="en-US" dirty="0">
                <a:solidFill>
                  <a:srgbClr val="00B050"/>
                </a:solidFill>
              </a:rPr>
              <a:t>&lt;movie id&gt;, ("", count)</a:t>
            </a:r>
          </a:p>
          <a:p>
            <a:r>
              <a:rPr lang="en-US" sz="2400" dirty="0"/>
              <a:t>The reducer receives key-value pairs of the above formats. If the movie title is not null, it saves it in a local variable called "name". Otherwise, it yields the key-value pair </a:t>
            </a:r>
            <a:r>
              <a:rPr lang="en-US" sz="2400" dirty="0">
                <a:solidFill>
                  <a:srgbClr val="00B050"/>
                </a:solidFill>
              </a:rPr>
              <a:t>&lt;count&gt;</a:t>
            </a:r>
            <a:r>
              <a:rPr lang="en-US" sz="2400" dirty="0"/>
              <a:t>, </a:t>
            </a:r>
            <a:r>
              <a:rPr lang="en-US" sz="2400" dirty="0">
                <a:solidFill>
                  <a:srgbClr val="00B050"/>
                </a:solidFill>
              </a:rPr>
              <a:t>&lt;name&gt; </a:t>
            </a:r>
            <a:r>
              <a:rPr lang="en-US" sz="2400" dirty="0"/>
              <a:t>.</a:t>
            </a:r>
          </a:p>
          <a:p>
            <a:r>
              <a:rPr lang="en-US" sz="2400" dirty="0"/>
              <a:t>A second mapReduce step can sort the results so that they are displayed from highest to lowest.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103</a:t>
            </a:fld>
            <a:endParaRPr lang="en-US"/>
          </a:p>
        </p:txBody>
      </p:sp>
    </p:spTree>
    <p:extLst>
      <p:ext uri="{BB962C8B-B14F-4D97-AF65-F5344CB8AC3E}">
        <p14:creationId xmlns:p14="http://schemas.microsoft.com/office/powerpoint/2010/main" val="349273023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69277"/>
            <a:ext cx="10515600" cy="6172200"/>
          </a:xfrm>
        </p:spPr>
        <p:txBody>
          <a:bodyPr>
            <a:normAutofit fontScale="85000" lnSpcReduction="20000"/>
          </a:bodyPr>
          <a:lstStyle/>
          <a:p>
            <a:pPr marL="0" indent="0">
              <a:buNone/>
            </a:pPr>
            <a:r>
              <a:rPr lang="en-US" dirty="0">
                <a:solidFill>
                  <a:srgbClr val="C00000"/>
                </a:solidFill>
              </a:rPr>
              <a:t>from mrjob.job import MRJob</a:t>
            </a:r>
          </a:p>
          <a:p>
            <a:pPr marL="0" indent="0">
              <a:spcBef>
                <a:spcPts val="300"/>
              </a:spcBef>
              <a:buNone/>
            </a:pPr>
            <a:r>
              <a:rPr lang="en-US" dirty="0">
                <a:solidFill>
                  <a:srgbClr val="C00000"/>
                </a:solidFill>
              </a:rPr>
              <a:t>from mrjob.step import MRStep</a:t>
            </a:r>
          </a:p>
          <a:p>
            <a:pPr marL="0" indent="0">
              <a:spcBef>
                <a:spcPts val="1200"/>
              </a:spcBef>
              <a:buNone/>
            </a:pPr>
            <a:r>
              <a:rPr lang="en-US" dirty="0">
                <a:solidFill>
                  <a:srgbClr val="C00000"/>
                </a:solidFill>
              </a:rPr>
              <a:t>class GetTitle(MRJob):</a:t>
            </a:r>
          </a:p>
          <a:p>
            <a:pPr marL="0" indent="0">
              <a:spcBef>
                <a:spcPts val="300"/>
              </a:spcBef>
              <a:buNone/>
            </a:pPr>
            <a:r>
              <a:rPr lang="en-US" dirty="0">
                <a:solidFill>
                  <a:srgbClr val="C00000"/>
                </a:solidFill>
              </a:rPr>
              <a:t>    def steps(self):</a:t>
            </a:r>
          </a:p>
          <a:p>
            <a:pPr marL="0" indent="0">
              <a:spcBef>
                <a:spcPts val="300"/>
              </a:spcBef>
              <a:buNone/>
            </a:pPr>
            <a:r>
              <a:rPr lang="en-US" dirty="0">
                <a:solidFill>
                  <a:srgbClr val="C00000"/>
                </a:solidFill>
              </a:rPr>
              <a:t>        return [</a:t>
            </a:r>
          </a:p>
          <a:p>
            <a:pPr marL="0" indent="0">
              <a:spcBef>
                <a:spcPts val="300"/>
              </a:spcBef>
              <a:buNone/>
            </a:pPr>
            <a:r>
              <a:rPr lang="en-US" dirty="0">
                <a:solidFill>
                  <a:srgbClr val="C00000"/>
                </a:solidFill>
              </a:rPr>
              <a:t>            MRStep(mapper=self.mapper_movies,</a:t>
            </a:r>
          </a:p>
          <a:p>
            <a:pPr marL="0" indent="0">
              <a:spcBef>
                <a:spcPts val="300"/>
              </a:spcBef>
              <a:buNone/>
            </a:pPr>
            <a:r>
              <a:rPr lang="en-US" dirty="0">
                <a:solidFill>
                  <a:srgbClr val="C00000"/>
                </a:solidFill>
              </a:rPr>
              <a:t>                   reducer=self.reducer_title_count</a:t>
            </a:r>
          </a:p>
          <a:p>
            <a:pPr marL="0" indent="0">
              <a:spcBef>
                <a:spcPts val="300"/>
              </a:spcBef>
              <a:buNone/>
            </a:pPr>
            <a:r>
              <a:rPr lang="en-US" dirty="0">
                <a:solidFill>
                  <a:srgbClr val="C00000"/>
                </a:solidFill>
              </a:rPr>
              <a:t>	    ),</a:t>
            </a:r>
          </a:p>
          <a:p>
            <a:pPr marL="0" indent="0">
              <a:spcBef>
                <a:spcPts val="300"/>
              </a:spcBef>
              <a:buNone/>
            </a:pPr>
            <a:r>
              <a:rPr lang="en-US" dirty="0">
                <a:solidFill>
                  <a:srgbClr val="C00000"/>
                </a:solidFill>
              </a:rPr>
              <a:t>	    MRStep(mapper=self.mapper2, reducer=self.reducer2)</a:t>
            </a:r>
          </a:p>
          <a:p>
            <a:pPr marL="0" indent="0">
              <a:spcBef>
                <a:spcPts val="300"/>
              </a:spcBef>
              <a:buNone/>
            </a:pPr>
            <a:r>
              <a:rPr lang="en-US" dirty="0">
                <a:solidFill>
                  <a:srgbClr val="C00000"/>
                </a:solidFill>
              </a:rPr>
              <a:t>        ]</a:t>
            </a:r>
          </a:p>
          <a:p>
            <a:pPr marL="0" indent="0">
              <a:spcBef>
                <a:spcPts val="1800"/>
              </a:spcBef>
              <a:buNone/>
            </a:pPr>
            <a:r>
              <a:rPr lang="en-US" dirty="0">
                <a:solidFill>
                  <a:srgbClr val="C00000"/>
                </a:solidFill>
              </a:rPr>
              <a:t>    def mapper_movies(self, _, line):</a:t>
            </a:r>
          </a:p>
          <a:p>
            <a:pPr marL="0" indent="0">
              <a:spcBef>
                <a:spcPts val="300"/>
              </a:spcBef>
              <a:buNone/>
            </a:pPr>
            <a:r>
              <a:rPr lang="en-US" dirty="0">
                <a:solidFill>
                  <a:srgbClr val="C00000"/>
                </a:solidFill>
              </a:rPr>
              <a:t>	lst = line.split('|')</a:t>
            </a:r>
          </a:p>
          <a:p>
            <a:pPr marL="0" indent="0">
              <a:spcBef>
                <a:spcPts val="300"/>
              </a:spcBef>
              <a:buNone/>
            </a:pPr>
            <a:r>
              <a:rPr lang="en-US" dirty="0">
                <a:solidFill>
                  <a:srgbClr val="C00000"/>
                </a:solidFill>
              </a:rPr>
              <a:t>	if len(lst) &gt; 2:</a:t>
            </a:r>
          </a:p>
          <a:p>
            <a:pPr marL="0" indent="0">
              <a:spcBef>
                <a:spcPts val="300"/>
              </a:spcBef>
              <a:buNone/>
            </a:pPr>
            <a:r>
              <a:rPr lang="en-US" dirty="0">
                <a:solidFill>
                  <a:srgbClr val="C00000"/>
                </a:solidFill>
              </a:rPr>
              <a:t>		movie_id, movie_title, date = lst[0], lst[1], lst[2]</a:t>
            </a:r>
          </a:p>
          <a:p>
            <a:pPr marL="0" indent="0">
              <a:spcBef>
                <a:spcPts val="300"/>
              </a:spcBef>
              <a:buNone/>
            </a:pPr>
            <a:r>
              <a:rPr lang="en-US" dirty="0">
                <a:solidFill>
                  <a:srgbClr val="C00000"/>
                </a:solidFill>
              </a:rPr>
              <a:t>        		yield movie_id, ("", movie_title)</a:t>
            </a:r>
          </a:p>
          <a:p>
            <a:pPr marL="0" indent="0">
              <a:spcBef>
                <a:spcPts val="300"/>
              </a:spcBef>
              <a:buNone/>
            </a:pPr>
            <a:r>
              <a:rPr lang="en-US" dirty="0">
                <a:solidFill>
                  <a:srgbClr val="C00000"/>
                </a:solidFill>
              </a:rPr>
              <a:t>	else:</a:t>
            </a:r>
          </a:p>
          <a:p>
            <a:pPr marL="0" indent="0">
              <a:spcBef>
                <a:spcPts val="300"/>
              </a:spcBef>
              <a:buNone/>
            </a:pPr>
            <a:r>
              <a:rPr lang="en-US" dirty="0">
                <a:solidFill>
                  <a:srgbClr val="C00000"/>
                </a:solidFill>
              </a:rPr>
              <a:t>		lst = line.split('\t')</a:t>
            </a:r>
          </a:p>
          <a:p>
            <a:pPr marL="0" indent="0">
              <a:spcBef>
                <a:spcPts val="300"/>
              </a:spcBef>
              <a:buNone/>
            </a:pPr>
            <a:r>
              <a:rPr lang="en-US" dirty="0">
                <a:solidFill>
                  <a:srgbClr val="C00000"/>
                </a:solidFill>
              </a:rPr>
              <a:t>		count, movie_id = lst[0], lst[1]</a:t>
            </a:r>
          </a:p>
          <a:p>
            <a:pPr marL="0" indent="0">
              <a:spcBef>
                <a:spcPts val="300"/>
              </a:spcBef>
              <a:buNone/>
            </a:pPr>
            <a:r>
              <a:rPr lang="en-US" dirty="0">
                <a:solidFill>
                  <a:srgbClr val="C00000"/>
                </a:solidFill>
              </a:rPr>
              <a:t>		yield movie_id, (count,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104</a:t>
            </a:fld>
            <a:endParaRPr lang="en-US"/>
          </a:p>
        </p:txBody>
      </p:sp>
      <p:sp>
        <p:nvSpPr>
          <p:cNvPr id="6" name="Title 1"/>
          <p:cNvSpPr>
            <a:spLocks noGrp="1"/>
          </p:cNvSpPr>
          <p:nvPr>
            <p:ph type="title"/>
          </p:nvPr>
        </p:nvSpPr>
        <p:spPr>
          <a:xfrm>
            <a:off x="6300316" y="365125"/>
            <a:ext cx="5718769" cy="1325563"/>
          </a:xfrm>
        </p:spPr>
        <p:txBody>
          <a:bodyPr>
            <a:normAutofit fontScale="90000"/>
          </a:bodyPr>
          <a:lstStyle/>
          <a:p>
            <a:r>
              <a:rPr lang="en-US" dirty="0"/>
              <a:t>Phase 2</a:t>
            </a:r>
            <a:br>
              <a:rPr lang="en-US" dirty="0"/>
            </a:br>
            <a:r>
              <a:rPr lang="en-US" sz="3200" dirty="0"/>
              <a:t>To run:</a:t>
            </a:r>
            <a:br>
              <a:rPr lang="en-US" sz="3200" dirty="0"/>
            </a:br>
            <a:r>
              <a:rPr lang="en-US" sz="3200" dirty="0">
                <a:solidFill>
                  <a:srgbClr val="7030A0"/>
                </a:solidFill>
              </a:rPr>
              <a:t>python3 mr2.py u.item out1 &gt; out2</a:t>
            </a:r>
            <a:endParaRPr lang="en-US" dirty="0">
              <a:solidFill>
                <a:srgbClr val="7030A0"/>
              </a:solidFill>
            </a:endParaRPr>
          </a:p>
        </p:txBody>
      </p:sp>
    </p:spTree>
    <p:extLst>
      <p:ext uri="{BB962C8B-B14F-4D97-AF65-F5344CB8AC3E}">
        <p14:creationId xmlns:p14="http://schemas.microsoft.com/office/powerpoint/2010/main" val="135251426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41131"/>
            <a:ext cx="10515600" cy="5944306"/>
          </a:xfrm>
        </p:spPr>
        <p:txBody>
          <a:bodyPr>
            <a:normAutofit fontScale="85000" lnSpcReduction="20000"/>
          </a:bodyPr>
          <a:lstStyle/>
          <a:p>
            <a:pPr marL="0" indent="0">
              <a:buNone/>
            </a:pPr>
            <a:r>
              <a:rPr lang="en-US" dirty="0">
                <a:solidFill>
                  <a:srgbClr val="C00000"/>
                </a:solidFill>
              </a:rPr>
              <a:t>    def reducer_title_count(self, key, values):</a:t>
            </a:r>
          </a:p>
          <a:p>
            <a:pPr marL="0" indent="0">
              <a:spcBef>
                <a:spcPts val="400"/>
              </a:spcBef>
              <a:buNone/>
            </a:pPr>
            <a:r>
              <a:rPr lang="en-US" dirty="0">
                <a:solidFill>
                  <a:srgbClr val="C00000"/>
                </a:solidFill>
              </a:rPr>
              <a:t>	name = None</a:t>
            </a:r>
          </a:p>
          <a:p>
            <a:pPr marL="0" indent="0">
              <a:spcBef>
                <a:spcPts val="400"/>
              </a:spcBef>
              <a:buNone/>
            </a:pPr>
            <a:r>
              <a:rPr lang="en-US" dirty="0">
                <a:solidFill>
                  <a:srgbClr val="C00000"/>
                </a:solidFill>
              </a:rPr>
              <a:t>	for count, movie_title in values:</a:t>
            </a:r>
          </a:p>
          <a:p>
            <a:pPr marL="0" indent="0">
              <a:spcBef>
                <a:spcPts val="400"/>
              </a:spcBef>
              <a:buNone/>
            </a:pPr>
            <a:r>
              <a:rPr lang="en-US" dirty="0">
                <a:solidFill>
                  <a:srgbClr val="C00000"/>
                </a:solidFill>
              </a:rPr>
              <a:t>		if movie_title: </a:t>
            </a:r>
          </a:p>
          <a:p>
            <a:pPr marL="0" indent="0">
              <a:spcBef>
                <a:spcPts val="300"/>
              </a:spcBef>
              <a:buNone/>
            </a:pPr>
            <a:r>
              <a:rPr lang="en-US" dirty="0">
                <a:solidFill>
                  <a:srgbClr val="C00000"/>
                </a:solidFill>
              </a:rPr>
              <a:t>			name = movie_title</a:t>
            </a:r>
          </a:p>
          <a:p>
            <a:pPr marL="0" indent="0">
              <a:spcBef>
                <a:spcPts val="300"/>
              </a:spcBef>
              <a:buNone/>
            </a:pPr>
            <a:r>
              <a:rPr lang="en-US" dirty="0">
                <a:solidFill>
                  <a:srgbClr val="C00000"/>
                </a:solidFill>
              </a:rPr>
              <a:t>		else:</a:t>
            </a:r>
          </a:p>
          <a:p>
            <a:pPr marL="0" indent="0">
              <a:spcBef>
                <a:spcPts val="300"/>
              </a:spcBef>
              <a:buNone/>
            </a:pPr>
            <a:r>
              <a:rPr lang="en-US" dirty="0">
                <a:solidFill>
                  <a:srgbClr val="C00000"/>
                </a:solidFill>
              </a:rPr>
              <a:t>			yield int(count), name</a:t>
            </a:r>
          </a:p>
          <a:p>
            <a:pPr marL="0" indent="0">
              <a:spcBef>
                <a:spcPts val="1800"/>
              </a:spcBef>
              <a:buNone/>
            </a:pPr>
            <a:r>
              <a:rPr lang="en-US" dirty="0">
                <a:solidFill>
                  <a:srgbClr val="C00000"/>
                </a:solidFill>
              </a:rPr>
              <a:t>    def mapper2(self, key, value):</a:t>
            </a:r>
          </a:p>
          <a:p>
            <a:pPr marL="0" indent="0">
              <a:spcBef>
                <a:spcPts val="500"/>
              </a:spcBef>
              <a:buNone/>
            </a:pPr>
            <a:r>
              <a:rPr lang="en-US" dirty="0">
                <a:solidFill>
                  <a:srgbClr val="C00000"/>
                </a:solidFill>
              </a:rPr>
              <a:t>	yield 1, str(key).zfill(5) + value</a:t>
            </a:r>
          </a:p>
          <a:p>
            <a:pPr marL="0" indent="0">
              <a:spcBef>
                <a:spcPts val="1800"/>
              </a:spcBef>
              <a:buNone/>
            </a:pPr>
            <a:r>
              <a:rPr lang="en-US" dirty="0">
                <a:solidFill>
                  <a:srgbClr val="C00000"/>
                </a:solidFill>
              </a:rPr>
              <a:t>    def reducer2(self, key, values):</a:t>
            </a:r>
          </a:p>
          <a:p>
            <a:pPr marL="0" indent="0">
              <a:spcBef>
                <a:spcPts val="400"/>
              </a:spcBef>
              <a:buNone/>
            </a:pPr>
            <a:r>
              <a:rPr lang="en-US" dirty="0">
                <a:solidFill>
                  <a:srgbClr val="C00000"/>
                </a:solidFill>
              </a:rPr>
              <a:t>	lst = sorted(values, reverse=True)</a:t>
            </a:r>
          </a:p>
          <a:p>
            <a:pPr marL="0" indent="0">
              <a:spcBef>
                <a:spcPts val="400"/>
              </a:spcBef>
              <a:buNone/>
            </a:pPr>
            <a:r>
              <a:rPr lang="en-US" dirty="0">
                <a:solidFill>
                  <a:srgbClr val="C00000"/>
                </a:solidFill>
              </a:rPr>
              <a:t>	for val in lst:</a:t>
            </a:r>
          </a:p>
          <a:p>
            <a:pPr marL="0" indent="0">
              <a:spcBef>
                <a:spcPts val="400"/>
              </a:spcBef>
              <a:buNone/>
            </a:pPr>
            <a:r>
              <a:rPr lang="en-US" dirty="0">
                <a:solidFill>
                  <a:srgbClr val="C00000"/>
                </a:solidFill>
              </a:rPr>
              <a:t>		yield val[0:5], val[5:]</a:t>
            </a:r>
          </a:p>
          <a:p>
            <a:pPr marL="0" indent="0">
              <a:buNone/>
            </a:pPr>
            <a:endParaRPr lang="en-US" dirty="0">
              <a:solidFill>
                <a:srgbClr val="C00000"/>
              </a:solidFill>
            </a:endParaRPr>
          </a:p>
          <a:p>
            <a:pPr marL="0" indent="0">
              <a:buNone/>
            </a:pPr>
            <a:r>
              <a:rPr lang="en-US" dirty="0">
                <a:solidFill>
                  <a:srgbClr val="C00000"/>
                </a:solidFill>
              </a:rPr>
              <a:t>if __name__ == '__main__':</a:t>
            </a:r>
          </a:p>
          <a:p>
            <a:pPr marL="0" indent="0">
              <a:buNone/>
            </a:pPr>
            <a:r>
              <a:rPr lang="en-US" dirty="0">
                <a:solidFill>
                  <a:srgbClr val="C00000"/>
                </a:solidFill>
              </a:rPr>
              <a:t>    GetTitle.run()</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105</a:t>
            </a:fld>
            <a:endParaRPr lang="en-US"/>
          </a:p>
        </p:txBody>
      </p:sp>
    </p:spTree>
    <p:extLst>
      <p:ext uri="{BB962C8B-B14F-4D97-AF65-F5344CB8AC3E}">
        <p14:creationId xmlns:p14="http://schemas.microsoft.com/office/powerpoint/2010/main" val="407647660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09954"/>
            <a:ext cx="10515600" cy="5667009"/>
          </a:xfrm>
        </p:spPr>
        <p:txBody>
          <a:bodyPr>
            <a:normAutofit/>
          </a:bodyPr>
          <a:lstStyle/>
          <a:p>
            <a:r>
              <a:rPr lang="en-US" sz="2400" dirty="0">
                <a:solidFill>
                  <a:srgbClr val="00B050"/>
                </a:solidFill>
              </a:rPr>
              <a:t>The generated output:</a:t>
            </a:r>
          </a:p>
          <a:p>
            <a:pPr marL="0" indent="0">
              <a:spcBef>
                <a:spcPts val="400"/>
              </a:spcBef>
              <a:buNone/>
            </a:pPr>
            <a:r>
              <a:rPr lang="en-US" sz="2400" dirty="0">
                <a:solidFill>
                  <a:srgbClr val="00B050"/>
                </a:solidFill>
              </a:rPr>
              <a:t>"00583"	"Star Wars (1977)"</a:t>
            </a:r>
          </a:p>
          <a:p>
            <a:pPr marL="0" indent="0">
              <a:spcBef>
                <a:spcPts val="400"/>
              </a:spcBef>
              <a:buNone/>
            </a:pPr>
            <a:r>
              <a:rPr lang="en-US" sz="2400" dirty="0">
                <a:solidFill>
                  <a:srgbClr val="00B050"/>
                </a:solidFill>
              </a:rPr>
              <a:t>"00509"	"Contact (1997)"</a:t>
            </a:r>
          </a:p>
          <a:p>
            <a:pPr marL="0" indent="0">
              <a:spcBef>
                <a:spcPts val="400"/>
              </a:spcBef>
              <a:buNone/>
            </a:pPr>
            <a:r>
              <a:rPr lang="en-US" sz="2400" dirty="0">
                <a:solidFill>
                  <a:srgbClr val="00B050"/>
                </a:solidFill>
              </a:rPr>
              <a:t>"00508"	"Fargo (1996)"</a:t>
            </a:r>
          </a:p>
          <a:p>
            <a:pPr marL="0" indent="0">
              <a:spcBef>
                <a:spcPts val="400"/>
              </a:spcBef>
              <a:buNone/>
            </a:pPr>
            <a:r>
              <a:rPr lang="en-US" sz="2400" dirty="0">
                <a:solidFill>
                  <a:srgbClr val="00B050"/>
                </a:solidFill>
              </a:rPr>
              <a:t>"00507"	"Return of the Jedi (1983)"</a:t>
            </a:r>
          </a:p>
          <a:p>
            <a:pPr marL="0" indent="0">
              <a:spcBef>
                <a:spcPts val="400"/>
              </a:spcBef>
              <a:buNone/>
            </a:pPr>
            <a:r>
              <a:rPr lang="en-US" sz="2400" dirty="0">
                <a:solidFill>
                  <a:srgbClr val="00B050"/>
                </a:solidFill>
              </a:rPr>
              <a:t>"00485"	"Liar Liar (1997)"</a:t>
            </a:r>
          </a:p>
          <a:p>
            <a:pPr marL="0" indent="0">
              <a:spcBef>
                <a:spcPts val="400"/>
              </a:spcBef>
              <a:buNone/>
            </a:pPr>
            <a:r>
              <a:rPr lang="en-US" sz="2400" dirty="0">
                <a:solidFill>
                  <a:srgbClr val="00B050"/>
                </a:solidFill>
              </a:rPr>
              <a:t>"00481"	"English Patient, The (1996)"</a:t>
            </a:r>
          </a:p>
          <a:p>
            <a:pPr marL="0" indent="0">
              <a:spcBef>
                <a:spcPts val="400"/>
              </a:spcBef>
              <a:buNone/>
            </a:pPr>
            <a:r>
              <a:rPr lang="en-US" sz="2400" dirty="0">
                <a:solidFill>
                  <a:srgbClr val="00B050"/>
                </a:solidFill>
              </a:rPr>
              <a:t>"00478"	"Scream (1996)"</a:t>
            </a:r>
          </a:p>
          <a:p>
            <a:pPr marL="0" indent="0">
              <a:spcBef>
                <a:spcPts val="400"/>
              </a:spcBef>
              <a:buNone/>
            </a:pPr>
            <a:r>
              <a:rPr lang="en-US" sz="2400" dirty="0">
                <a:solidFill>
                  <a:srgbClr val="00B050"/>
                </a:solidFill>
              </a:rPr>
              <a:t>"00452"	"Toy Story (1995)"</a:t>
            </a:r>
          </a:p>
          <a:p>
            <a:pPr marL="0" indent="0">
              <a:spcBef>
                <a:spcPts val="400"/>
              </a:spcBef>
              <a:buNone/>
            </a:pPr>
            <a:r>
              <a:rPr lang="en-US" sz="2400" dirty="0">
                <a:solidFill>
                  <a:srgbClr val="00B050"/>
                </a:solidFill>
              </a:rPr>
              <a:t>"00431"	"Air Force One (1997)"</a:t>
            </a:r>
          </a:p>
          <a:p>
            <a:pPr marL="0" indent="0">
              <a:spcBef>
                <a:spcPts val="400"/>
              </a:spcBef>
              <a:buNone/>
            </a:pPr>
            <a:r>
              <a:rPr lang="en-US" sz="2400" dirty="0">
                <a:solidFill>
                  <a:srgbClr val="00B050"/>
                </a:solidFill>
              </a:rPr>
              <a:t>"00429"	"Independence Day (ID4) (1996)"</a:t>
            </a:r>
          </a:p>
          <a:p>
            <a:pPr marL="0" indent="0">
              <a:buNone/>
            </a:pPr>
            <a:endParaRPr lang="en-US" sz="2400" dirty="0">
              <a:solidFill>
                <a:srgbClr val="00B050"/>
              </a:solidFill>
            </a:endParaRP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106</a:t>
            </a:fld>
            <a:endParaRPr lang="en-US"/>
          </a:p>
        </p:txBody>
      </p:sp>
    </p:spTree>
    <p:extLst>
      <p:ext uri="{BB962C8B-B14F-4D97-AF65-F5344CB8AC3E}">
        <p14:creationId xmlns:p14="http://schemas.microsoft.com/office/powerpoint/2010/main" val="291040183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368370"/>
          </a:xfrm>
        </p:spPr>
        <p:txBody>
          <a:bodyPr>
            <a:normAutofit/>
          </a:bodyPr>
          <a:lstStyle/>
          <a:p>
            <a:r>
              <a:rPr lang="en-US" sz="3600" dirty="0"/>
              <a:t>Example: </a:t>
            </a:r>
            <a:br>
              <a:rPr lang="en-US" sz="3600" dirty="0"/>
            </a:br>
            <a:r>
              <a:rPr lang="en-US" sz="3600" dirty="0"/>
              <a:t>Movie Genres that Students Voted the most for</a:t>
            </a:r>
          </a:p>
        </p:txBody>
      </p:sp>
      <p:sp>
        <p:nvSpPr>
          <p:cNvPr id="3" name="Content Placeholder 2"/>
          <p:cNvSpPr>
            <a:spLocks noGrp="1"/>
          </p:cNvSpPr>
          <p:nvPr>
            <p:ph idx="1"/>
          </p:nvPr>
        </p:nvSpPr>
        <p:spPr>
          <a:xfrm>
            <a:off x="838200" y="1912883"/>
            <a:ext cx="10515600" cy="4264080"/>
          </a:xfrm>
        </p:spPr>
        <p:txBody>
          <a:bodyPr>
            <a:normAutofit/>
          </a:bodyPr>
          <a:lstStyle/>
          <a:p>
            <a:r>
              <a:rPr lang="en-US" sz="2400" dirty="0"/>
              <a:t>We want to write a MapReduce program to find the list of movie genres that students have voted the most for.</a:t>
            </a:r>
          </a:p>
          <a:p>
            <a:r>
              <a:rPr lang="en-US" sz="2400" dirty="0"/>
              <a:t>Data files needed:</a:t>
            </a:r>
          </a:p>
          <a:p>
            <a:pPr lvl="1">
              <a:buFont typeface="Wingdings" panose="05000000000000000000" pitchFamily="2" charset="2"/>
              <a:buChar char="ü"/>
            </a:pPr>
            <a:r>
              <a:rPr lang="en-US" dirty="0"/>
              <a:t>File </a:t>
            </a:r>
            <a:r>
              <a:rPr lang="en-US" dirty="0">
                <a:solidFill>
                  <a:srgbClr val="00B0F0"/>
                </a:solidFill>
              </a:rPr>
              <a:t>u.user</a:t>
            </a:r>
            <a:r>
              <a:rPr lang="en-US" dirty="0"/>
              <a:t> – contains the occupation of any person that rated any number of movies (user id, age, gender, occupation, zip code)</a:t>
            </a:r>
          </a:p>
          <a:p>
            <a:pPr lvl="1">
              <a:buFont typeface="Wingdings" panose="05000000000000000000" pitchFamily="2" charset="2"/>
              <a:buChar char="ü"/>
            </a:pPr>
            <a:r>
              <a:rPr lang="en-US" dirty="0"/>
              <a:t>File </a:t>
            </a:r>
            <a:r>
              <a:rPr lang="en-US" dirty="0">
                <a:solidFill>
                  <a:srgbClr val="00B0F0"/>
                </a:solidFill>
              </a:rPr>
              <a:t>u.data</a:t>
            </a:r>
            <a:r>
              <a:rPr lang="en-US" dirty="0"/>
              <a:t> – contains a list of all the ratings given to movies by users (user id, movie id, rating, timestamp)</a:t>
            </a:r>
          </a:p>
          <a:p>
            <a:pPr lvl="1">
              <a:buFont typeface="Wingdings" panose="05000000000000000000" pitchFamily="2" charset="2"/>
              <a:buChar char="ü"/>
            </a:pPr>
            <a:r>
              <a:rPr lang="en-US" dirty="0"/>
              <a:t>File </a:t>
            </a:r>
            <a:r>
              <a:rPr lang="en-US" dirty="0">
                <a:solidFill>
                  <a:srgbClr val="00B0F0"/>
                </a:solidFill>
              </a:rPr>
              <a:t>u.genre</a:t>
            </a:r>
            <a:r>
              <a:rPr lang="en-US" dirty="0"/>
              <a:t> – contains the genres associated with each movie</a:t>
            </a:r>
          </a:p>
          <a:p>
            <a:pPr lvl="1">
              <a:buFont typeface="Wingdings" panose="05000000000000000000" pitchFamily="2" charset="2"/>
              <a:buChar char="ü"/>
            </a:pPr>
            <a:r>
              <a:rPr lang="en-US" dirty="0"/>
              <a:t>File </a:t>
            </a:r>
            <a:r>
              <a:rPr lang="en-US" dirty="0">
                <a:solidFill>
                  <a:srgbClr val="00B0F0"/>
                </a:solidFill>
              </a:rPr>
              <a:t>u.item</a:t>
            </a:r>
            <a:r>
              <a:rPr lang="en-US" dirty="0"/>
              <a:t> – contains information on each movie</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107</a:t>
            </a:fld>
            <a:endParaRPr lang="en-US"/>
          </a:p>
        </p:txBody>
      </p:sp>
    </p:spTree>
    <p:extLst>
      <p:ext uri="{BB962C8B-B14F-4D97-AF65-F5344CB8AC3E}">
        <p14:creationId xmlns:p14="http://schemas.microsoft.com/office/powerpoint/2010/main" val="482725540"/>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0545" y="470228"/>
            <a:ext cx="10515600" cy="696420"/>
          </a:xfrm>
        </p:spPr>
        <p:txBody>
          <a:bodyPr/>
          <a:lstStyle/>
          <a:p>
            <a:r>
              <a:rPr lang="en-US" dirty="0"/>
              <a:t>How it is done</a:t>
            </a:r>
          </a:p>
        </p:txBody>
      </p:sp>
      <p:sp>
        <p:nvSpPr>
          <p:cNvPr id="3" name="Content Placeholder 2"/>
          <p:cNvSpPr>
            <a:spLocks noGrp="1"/>
          </p:cNvSpPr>
          <p:nvPr>
            <p:ph idx="1"/>
          </p:nvPr>
        </p:nvSpPr>
        <p:spPr>
          <a:xfrm>
            <a:off x="344214" y="1334814"/>
            <a:ext cx="11353800" cy="5118537"/>
          </a:xfrm>
        </p:spPr>
        <p:txBody>
          <a:bodyPr>
            <a:normAutofit/>
          </a:bodyPr>
          <a:lstStyle/>
          <a:p>
            <a:r>
              <a:rPr lang="en-US" sz="2400" dirty="0"/>
              <a:t>Phase I</a:t>
            </a:r>
          </a:p>
          <a:p>
            <a:pPr lvl="1"/>
            <a:r>
              <a:rPr lang="en-US" dirty="0"/>
              <a:t>Input: </a:t>
            </a:r>
            <a:r>
              <a:rPr lang="en-US" dirty="0">
                <a:solidFill>
                  <a:srgbClr val="00B0F0"/>
                </a:solidFill>
              </a:rPr>
              <a:t>u.user</a:t>
            </a:r>
            <a:r>
              <a:rPr lang="en-US" dirty="0"/>
              <a:t>, </a:t>
            </a:r>
            <a:r>
              <a:rPr lang="en-US" dirty="0">
                <a:solidFill>
                  <a:srgbClr val="00B0F0"/>
                </a:solidFill>
              </a:rPr>
              <a:t>u.data</a:t>
            </a:r>
          </a:p>
          <a:p>
            <a:pPr lvl="1"/>
            <a:r>
              <a:rPr lang="en-US" dirty="0"/>
              <a:t>MRJob Step 1 of 2:</a:t>
            </a:r>
          </a:p>
          <a:p>
            <a:pPr lvl="2"/>
            <a:r>
              <a:rPr lang="en-US" sz="2400" dirty="0"/>
              <a:t>Map – generate  </a:t>
            </a:r>
            <a:r>
              <a:rPr lang="en-US" sz="2400" dirty="0">
                <a:solidFill>
                  <a:srgbClr val="FF0000"/>
                </a:solidFill>
              </a:rPr>
              <a:t>&lt;user id, ("", "", occupation)&gt; </a:t>
            </a:r>
            <a:r>
              <a:rPr lang="en-US" sz="2400" dirty="0"/>
              <a:t>or </a:t>
            </a:r>
            <a:r>
              <a:rPr lang="en-US" sz="2400" dirty="0">
                <a:solidFill>
                  <a:srgbClr val="FF0000"/>
                </a:solidFill>
              </a:rPr>
              <a:t>&lt;user id, (movie id, rating, "")&gt;</a:t>
            </a:r>
          </a:p>
          <a:p>
            <a:pPr lvl="2"/>
            <a:r>
              <a:rPr lang="en-US" sz="2400" dirty="0"/>
              <a:t>Reduce – generate </a:t>
            </a:r>
            <a:r>
              <a:rPr lang="en-US" sz="2400" dirty="0">
                <a:solidFill>
                  <a:srgbClr val="C00000"/>
                </a:solidFill>
              </a:rPr>
              <a:t>&lt;movie id, 1&gt; </a:t>
            </a:r>
            <a:r>
              <a:rPr lang="en-US" sz="2400" dirty="0"/>
              <a:t>for students only.</a:t>
            </a:r>
          </a:p>
          <a:p>
            <a:pPr lvl="1"/>
            <a:r>
              <a:rPr lang="en-US" dirty="0"/>
              <a:t>MRJob Step 2 of 2:</a:t>
            </a:r>
          </a:p>
          <a:p>
            <a:pPr lvl="2"/>
            <a:r>
              <a:rPr lang="en-US" sz="2400" dirty="0"/>
              <a:t>Reduce – generate a total count for each movie: </a:t>
            </a:r>
            <a:r>
              <a:rPr lang="en-US" sz="2400" dirty="0">
                <a:solidFill>
                  <a:schemeClr val="accent2">
                    <a:lumMod val="75000"/>
                  </a:schemeClr>
                </a:solidFill>
              </a:rPr>
              <a:t>&lt;movie, count&gt;</a:t>
            </a:r>
          </a:p>
          <a:p>
            <a:r>
              <a:rPr lang="en-US" sz="2400" dirty="0"/>
              <a:t>Phase II</a:t>
            </a:r>
          </a:p>
          <a:p>
            <a:pPr lvl="1"/>
            <a:r>
              <a:rPr lang="en-US" dirty="0"/>
              <a:t>Input: </a:t>
            </a:r>
            <a:r>
              <a:rPr lang="en-US" dirty="0">
                <a:solidFill>
                  <a:srgbClr val="00B0F0"/>
                </a:solidFill>
              </a:rPr>
              <a:t>u.item </a:t>
            </a:r>
            <a:r>
              <a:rPr lang="en-US" dirty="0"/>
              <a:t>and </a:t>
            </a:r>
            <a:r>
              <a:rPr lang="en-US" dirty="0">
                <a:solidFill>
                  <a:srgbClr val="00B0F0"/>
                </a:solidFill>
              </a:rPr>
              <a:t>output of phase I </a:t>
            </a:r>
            <a:r>
              <a:rPr lang="en-US" dirty="0"/>
              <a:t>(&lt;movie id, count&gt;)</a:t>
            </a:r>
          </a:p>
          <a:p>
            <a:pPr lvl="1"/>
            <a:r>
              <a:rPr lang="en-US" dirty="0"/>
              <a:t>MRJob Step 1 of 3:</a:t>
            </a:r>
          </a:p>
          <a:p>
            <a:pPr lvl="2"/>
            <a:r>
              <a:rPr lang="en-US" sz="2400" dirty="0"/>
              <a:t>Map – generate </a:t>
            </a:r>
            <a:r>
              <a:rPr lang="en-US" sz="2400" dirty="0">
                <a:solidFill>
                  <a:srgbClr val="FF0000"/>
                </a:solidFill>
              </a:rPr>
              <a:t>&lt;movie id, ("", title, genre)&gt; </a:t>
            </a:r>
            <a:r>
              <a:rPr lang="en-US" sz="2400" dirty="0"/>
              <a:t>or </a:t>
            </a:r>
            <a:r>
              <a:rPr lang="en-US" sz="2400" dirty="0">
                <a:solidFill>
                  <a:srgbClr val="FF0000"/>
                </a:solidFill>
              </a:rPr>
              <a:t>&lt;movie id, (count, "", "")&gt;</a:t>
            </a:r>
          </a:p>
          <a:p>
            <a:pPr lvl="2"/>
            <a:r>
              <a:rPr lang="en-US" sz="2400" dirty="0"/>
              <a:t>Reduce – generate </a:t>
            </a:r>
            <a:r>
              <a:rPr lang="en-US" sz="2400" dirty="0">
                <a:solidFill>
                  <a:srgbClr val="C00000"/>
                </a:solidFill>
              </a:rPr>
              <a:t>&lt;count, name, genre)&gt;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108</a:t>
            </a:fld>
            <a:endParaRPr lang="en-US"/>
          </a:p>
        </p:txBody>
      </p:sp>
    </p:spTree>
    <p:extLst>
      <p:ext uri="{BB962C8B-B14F-4D97-AF65-F5344CB8AC3E}">
        <p14:creationId xmlns:p14="http://schemas.microsoft.com/office/powerpoint/2010/main" val="227250368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66951"/>
            <a:ext cx="10515600" cy="5210011"/>
          </a:xfrm>
        </p:spPr>
        <p:txBody>
          <a:bodyPr>
            <a:normAutofit/>
          </a:bodyPr>
          <a:lstStyle/>
          <a:p>
            <a:pPr lvl="1"/>
            <a:r>
              <a:rPr lang="en-US" dirty="0"/>
              <a:t>MRJob Step 2 of 3:</a:t>
            </a:r>
          </a:p>
          <a:p>
            <a:pPr lvl="2"/>
            <a:r>
              <a:rPr lang="en-US" sz="2400" dirty="0"/>
              <a:t>Map – generate </a:t>
            </a:r>
            <a:r>
              <a:rPr lang="en-US" sz="2400" dirty="0">
                <a:solidFill>
                  <a:srgbClr val="FF0000"/>
                </a:solidFill>
              </a:rPr>
              <a:t>&lt;genre, count&gt;</a:t>
            </a:r>
          </a:p>
          <a:p>
            <a:pPr lvl="2"/>
            <a:r>
              <a:rPr lang="en-US" sz="2400" dirty="0"/>
              <a:t>Reduce – generate &lt;genre, count&gt;, i.e. a total for each genre</a:t>
            </a:r>
          </a:p>
          <a:p>
            <a:pPr lvl="1"/>
            <a:r>
              <a:rPr lang="en-US" dirty="0"/>
              <a:t>MRJob Step 3 of 3:</a:t>
            </a:r>
          </a:p>
          <a:p>
            <a:pPr lvl="2"/>
            <a:r>
              <a:rPr lang="en-US" sz="2400" dirty="0"/>
              <a:t>Map – generate </a:t>
            </a:r>
            <a:r>
              <a:rPr lang="en-US" sz="2400" dirty="0">
                <a:solidFill>
                  <a:srgbClr val="FF0000"/>
                </a:solidFill>
              </a:rPr>
              <a:t>&lt;1, count.zfill + key&gt; </a:t>
            </a:r>
          </a:p>
          <a:p>
            <a:pPr lvl="2"/>
            <a:r>
              <a:rPr lang="en-US" sz="2400" dirty="0"/>
              <a:t>Reduce – generate the sorted list </a:t>
            </a:r>
            <a:r>
              <a:rPr lang="en-US" sz="2400" dirty="0">
                <a:solidFill>
                  <a:srgbClr val="FF0000"/>
                </a:solidFill>
              </a:rPr>
              <a:t>&lt;genre, count&gt;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109</a:t>
            </a:fld>
            <a:endParaRPr lang="en-US"/>
          </a:p>
        </p:txBody>
      </p:sp>
    </p:spTree>
    <p:extLst>
      <p:ext uri="{BB962C8B-B14F-4D97-AF65-F5344CB8AC3E}">
        <p14:creationId xmlns:p14="http://schemas.microsoft.com/office/powerpoint/2010/main" val="1826669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YARN</a:t>
            </a:r>
          </a:p>
        </p:txBody>
      </p:sp>
      <p:pic>
        <p:nvPicPr>
          <p:cNvPr id="6" name="Content Placeholder 5"/>
          <p:cNvPicPr>
            <a:picLocks noGrp="1" noChangeAspect="1"/>
          </p:cNvPicPr>
          <p:nvPr>
            <p:ph idx="1"/>
          </p:nvPr>
        </p:nvPicPr>
        <p:blipFill>
          <a:blip r:embed="rId2"/>
          <a:stretch>
            <a:fillRect/>
          </a:stretch>
        </p:blipFill>
        <p:spPr>
          <a:xfrm>
            <a:off x="838200" y="1690688"/>
            <a:ext cx="10436974" cy="4267200"/>
          </a:xfrm>
          <a:prstGeom prst="rect">
            <a:avLst/>
          </a:prstGeom>
        </p:spPr>
      </p:pic>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11</a:t>
            </a:fld>
            <a:endParaRPr lang="en-US"/>
          </a:p>
        </p:txBody>
      </p:sp>
    </p:spTree>
    <p:extLst>
      <p:ext uri="{BB962C8B-B14F-4D97-AF65-F5344CB8AC3E}">
        <p14:creationId xmlns:p14="http://schemas.microsoft.com/office/powerpoint/2010/main" val="1255954972"/>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03890"/>
            <a:ext cx="10515600" cy="5273073"/>
          </a:xfrm>
        </p:spPr>
        <p:txBody>
          <a:bodyPr>
            <a:normAutofit/>
          </a:bodyPr>
          <a:lstStyle/>
          <a:p>
            <a:pPr marL="0" indent="0">
              <a:buNone/>
            </a:pPr>
            <a:r>
              <a:rPr lang="en-US" sz="2400" dirty="0">
                <a:solidFill>
                  <a:srgbClr val="C00000"/>
                </a:solidFill>
              </a:rPr>
              <a:t>from mrjob.job import MRJob</a:t>
            </a:r>
          </a:p>
          <a:p>
            <a:pPr marL="0" indent="0">
              <a:buNone/>
            </a:pPr>
            <a:r>
              <a:rPr lang="en-US" sz="2400" dirty="0">
                <a:solidFill>
                  <a:srgbClr val="C00000"/>
                </a:solidFill>
              </a:rPr>
              <a:t>from mrjob.step import MRStep</a:t>
            </a:r>
          </a:p>
          <a:p>
            <a:pPr marL="0" indent="0">
              <a:buNone/>
            </a:pPr>
            <a:endParaRPr lang="en-US" sz="2400" dirty="0">
              <a:solidFill>
                <a:srgbClr val="C00000"/>
              </a:solidFill>
            </a:endParaRPr>
          </a:p>
          <a:p>
            <a:pPr marL="0" indent="0">
              <a:buNone/>
            </a:pPr>
            <a:r>
              <a:rPr lang="en-US" sz="2400" dirty="0">
                <a:solidFill>
                  <a:srgbClr val="C00000"/>
                </a:solidFill>
              </a:rPr>
              <a:t>class CountMovieRatings(MRJob):</a:t>
            </a:r>
          </a:p>
          <a:p>
            <a:pPr marL="0" indent="0">
              <a:buNone/>
            </a:pPr>
            <a:r>
              <a:rPr lang="en-US" sz="2400" dirty="0">
                <a:solidFill>
                  <a:srgbClr val="C00000"/>
                </a:solidFill>
              </a:rPr>
              <a:t>    def steps(self):</a:t>
            </a:r>
          </a:p>
          <a:p>
            <a:pPr marL="0" indent="0">
              <a:buNone/>
            </a:pPr>
            <a:r>
              <a:rPr lang="en-US" sz="2400" dirty="0">
                <a:solidFill>
                  <a:srgbClr val="C00000"/>
                </a:solidFill>
              </a:rPr>
              <a:t>        return [</a:t>
            </a:r>
          </a:p>
          <a:p>
            <a:pPr marL="0" indent="0">
              <a:buNone/>
            </a:pPr>
            <a:r>
              <a:rPr lang="en-US" sz="2400" dirty="0">
                <a:solidFill>
                  <a:srgbClr val="C00000"/>
                </a:solidFill>
              </a:rPr>
              <a:t>            MRStep(mapper=self.mapper_students_only</a:t>
            </a:r>
          </a:p>
          <a:p>
            <a:pPr marL="0" indent="0">
              <a:buNone/>
            </a:pPr>
            <a:r>
              <a:rPr lang="en-US" sz="2400" dirty="0">
                <a:solidFill>
                  <a:srgbClr val="C00000"/>
                </a:solidFill>
              </a:rPr>
              <a:t>                   ,reducer=self.reducer1</a:t>
            </a:r>
          </a:p>
          <a:p>
            <a:pPr marL="0" indent="0">
              <a:buNone/>
            </a:pPr>
            <a:r>
              <a:rPr lang="en-US" sz="2400" dirty="0">
                <a:solidFill>
                  <a:srgbClr val="C00000"/>
                </a:solidFill>
              </a:rPr>
              <a:t>            )</a:t>
            </a:r>
          </a:p>
          <a:p>
            <a:pPr marL="0" indent="0">
              <a:buNone/>
            </a:pPr>
            <a:r>
              <a:rPr lang="en-US" sz="2400" dirty="0">
                <a:solidFill>
                  <a:srgbClr val="C00000"/>
                </a:solidFill>
              </a:rPr>
              <a:t>            ,MRStep(reducer=self.reducer2)</a:t>
            </a:r>
          </a:p>
          <a:p>
            <a:pPr marL="0" indent="0">
              <a:buNone/>
            </a:pPr>
            <a:r>
              <a:rPr lang="en-US" sz="2400" dirty="0">
                <a:solidFill>
                  <a:srgbClr val="C00000"/>
                </a:solidFill>
              </a:rPr>
              <a:t>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110</a:t>
            </a:fld>
            <a:endParaRPr lang="en-US"/>
          </a:p>
        </p:txBody>
      </p:sp>
      <p:sp>
        <p:nvSpPr>
          <p:cNvPr id="2" name="TextBox 1"/>
          <p:cNvSpPr txBox="1"/>
          <p:nvPr/>
        </p:nvSpPr>
        <p:spPr>
          <a:xfrm>
            <a:off x="8817778" y="491031"/>
            <a:ext cx="2328843" cy="646331"/>
          </a:xfrm>
          <a:prstGeom prst="rect">
            <a:avLst/>
          </a:prstGeom>
          <a:noFill/>
        </p:spPr>
        <p:txBody>
          <a:bodyPr wrap="none" rtlCol="0">
            <a:spAutoFit/>
          </a:bodyPr>
          <a:lstStyle/>
          <a:p>
            <a:r>
              <a:rPr lang="en-US" sz="3600" dirty="0"/>
              <a:t>phase_1.py</a:t>
            </a:r>
          </a:p>
        </p:txBody>
      </p:sp>
    </p:spTree>
    <p:extLst>
      <p:ext uri="{BB962C8B-B14F-4D97-AF65-F5344CB8AC3E}">
        <p14:creationId xmlns:p14="http://schemas.microsoft.com/office/powerpoint/2010/main" val="291680586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12250"/>
            <a:ext cx="10515600" cy="5947576"/>
          </a:xfrm>
        </p:spPr>
        <p:txBody>
          <a:bodyPr>
            <a:normAutofit fontScale="85000" lnSpcReduction="20000"/>
          </a:bodyPr>
          <a:lstStyle/>
          <a:p>
            <a:pPr marL="0" indent="0">
              <a:buNone/>
            </a:pPr>
            <a:r>
              <a:rPr lang="en-US" dirty="0">
                <a:solidFill>
                  <a:srgbClr val="C00000"/>
                </a:solidFill>
              </a:rPr>
              <a:t>    def mapper_students_only(self, _, line):</a:t>
            </a:r>
          </a:p>
          <a:p>
            <a:pPr marL="0" indent="0">
              <a:spcBef>
                <a:spcPts val="600"/>
              </a:spcBef>
              <a:buNone/>
            </a:pPr>
            <a:r>
              <a:rPr lang="en-US" dirty="0">
                <a:solidFill>
                  <a:srgbClr val="C00000"/>
                </a:solidFill>
              </a:rPr>
              <a:t>        lst = line.split('|')</a:t>
            </a:r>
          </a:p>
          <a:p>
            <a:pPr marL="0" indent="0">
              <a:spcBef>
                <a:spcPts val="600"/>
              </a:spcBef>
              <a:buNone/>
            </a:pPr>
            <a:r>
              <a:rPr lang="en-US" dirty="0">
                <a:solidFill>
                  <a:srgbClr val="C00000"/>
                </a:solidFill>
              </a:rPr>
              <a:t>        if len(lst) == 5:  #u.user file</a:t>
            </a:r>
          </a:p>
          <a:p>
            <a:pPr marL="0" indent="0">
              <a:spcBef>
                <a:spcPts val="600"/>
              </a:spcBef>
              <a:buNone/>
            </a:pPr>
            <a:r>
              <a:rPr lang="en-US" dirty="0">
                <a:solidFill>
                  <a:srgbClr val="C00000"/>
                </a:solidFill>
              </a:rPr>
              <a:t>            user_id, age, gender, occupation = lst[0], lst[1], lst[2], lst[3]</a:t>
            </a:r>
          </a:p>
          <a:p>
            <a:pPr marL="0" indent="0">
              <a:spcBef>
                <a:spcPts val="600"/>
              </a:spcBef>
              <a:buNone/>
            </a:pPr>
            <a:r>
              <a:rPr lang="en-US" dirty="0">
                <a:solidFill>
                  <a:srgbClr val="C00000"/>
                </a:solidFill>
              </a:rPr>
              <a:t>            yield int(user_id), ("", "", occupation)</a:t>
            </a:r>
          </a:p>
          <a:p>
            <a:pPr marL="0" indent="0">
              <a:spcBef>
                <a:spcPts val="600"/>
              </a:spcBef>
              <a:buNone/>
            </a:pPr>
            <a:r>
              <a:rPr lang="en-US" dirty="0">
                <a:solidFill>
                  <a:srgbClr val="C00000"/>
                </a:solidFill>
              </a:rPr>
              <a:t>        else:  #u.data</a:t>
            </a:r>
          </a:p>
          <a:p>
            <a:pPr marL="0" indent="0">
              <a:spcBef>
                <a:spcPts val="600"/>
              </a:spcBef>
              <a:buNone/>
            </a:pPr>
            <a:r>
              <a:rPr lang="en-US" dirty="0">
                <a:solidFill>
                  <a:srgbClr val="C00000"/>
                </a:solidFill>
              </a:rPr>
              <a:t>            lst = line.split('\t')</a:t>
            </a:r>
          </a:p>
          <a:p>
            <a:pPr marL="0" indent="0">
              <a:spcBef>
                <a:spcPts val="600"/>
              </a:spcBef>
              <a:buNone/>
            </a:pPr>
            <a:r>
              <a:rPr lang="en-US" dirty="0">
                <a:solidFill>
                  <a:srgbClr val="C00000"/>
                </a:solidFill>
              </a:rPr>
              <a:t>            user_id_, movie_id, rating = lst[0], lst[1], lst[2]</a:t>
            </a:r>
          </a:p>
          <a:p>
            <a:pPr marL="0" indent="0">
              <a:spcBef>
                <a:spcPts val="600"/>
              </a:spcBef>
              <a:buNone/>
            </a:pPr>
            <a:r>
              <a:rPr lang="en-US" dirty="0">
                <a:solidFill>
                  <a:srgbClr val="C00000"/>
                </a:solidFill>
              </a:rPr>
              <a:t>            yield int(user_id_), (movie_id, rating, "")</a:t>
            </a:r>
          </a:p>
          <a:p>
            <a:pPr marL="0" indent="0">
              <a:buNone/>
            </a:pPr>
            <a:endParaRPr lang="en-US" dirty="0">
              <a:solidFill>
                <a:srgbClr val="C00000"/>
              </a:solidFill>
            </a:endParaRPr>
          </a:p>
          <a:p>
            <a:pPr marL="0" indent="0">
              <a:buNone/>
            </a:pPr>
            <a:r>
              <a:rPr lang="en-US" dirty="0">
                <a:solidFill>
                  <a:srgbClr val="C00000"/>
                </a:solidFill>
              </a:rPr>
              <a:t>    def reducer1(self, key, values):</a:t>
            </a:r>
          </a:p>
          <a:p>
            <a:pPr marL="0" indent="0">
              <a:spcBef>
                <a:spcPts val="600"/>
              </a:spcBef>
              <a:buNone/>
            </a:pPr>
            <a:r>
              <a:rPr lang="en-US" dirty="0">
                <a:solidFill>
                  <a:srgbClr val="C00000"/>
                </a:solidFill>
              </a:rPr>
              <a:t>        occ = None</a:t>
            </a:r>
          </a:p>
          <a:p>
            <a:pPr marL="0" indent="0">
              <a:spcBef>
                <a:spcPts val="600"/>
              </a:spcBef>
              <a:buNone/>
            </a:pPr>
            <a:r>
              <a:rPr lang="en-US" dirty="0">
                <a:solidFill>
                  <a:srgbClr val="C00000"/>
                </a:solidFill>
              </a:rPr>
              <a:t>        for movie_id, rating, occupation in values:</a:t>
            </a:r>
          </a:p>
          <a:p>
            <a:pPr marL="0" indent="0">
              <a:spcBef>
                <a:spcPts val="600"/>
              </a:spcBef>
              <a:buNone/>
            </a:pPr>
            <a:r>
              <a:rPr lang="en-US" dirty="0">
                <a:solidFill>
                  <a:srgbClr val="C00000"/>
                </a:solidFill>
              </a:rPr>
              <a:t>            if occupation == "student":</a:t>
            </a:r>
          </a:p>
          <a:p>
            <a:pPr marL="0" indent="0">
              <a:spcBef>
                <a:spcPts val="600"/>
              </a:spcBef>
              <a:buNone/>
            </a:pPr>
            <a:r>
              <a:rPr lang="en-US" dirty="0">
                <a:solidFill>
                  <a:srgbClr val="C00000"/>
                </a:solidFill>
              </a:rPr>
              <a:t>                occ = "student"</a:t>
            </a:r>
          </a:p>
          <a:p>
            <a:pPr marL="0" indent="0">
              <a:spcBef>
                <a:spcPts val="600"/>
              </a:spcBef>
              <a:buNone/>
            </a:pPr>
            <a:r>
              <a:rPr lang="en-US" dirty="0">
                <a:solidFill>
                  <a:srgbClr val="C00000"/>
                </a:solidFill>
              </a:rPr>
              <a:t>            else :</a:t>
            </a:r>
          </a:p>
          <a:p>
            <a:pPr marL="0" indent="0">
              <a:spcBef>
                <a:spcPts val="600"/>
              </a:spcBef>
              <a:buNone/>
            </a:pPr>
            <a:r>
              <a:rPr lang="en-US" dirty="0">
                <a:solidFill>
                  <a:srgbClr val="C00000"/>
                </a:solidFill>
              </a:rPr>
              <a:t>                if occ=="student": yield movie_id, 1</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111</a:t>
            </a:fld>
            <a:endParaRPr lang="en-US"/>
          </a:p>
        </p:txBody>
      </p:sp>
    </p:spTree>
    <p:extLst>
      <p:ext uri="{BB962C8B-B14F-4D97-AF65-F5344CB8AC3E}">
        <p14:creationId xmlns:p14="http://schemas.microsoft.com/office/powerpoint/2010/main" val="305256302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22298" y="612250"/>
            <a:ext cx="10515600" cy="5744100"/>
          </a:xfrm>
        </p:spPr>
        <p:txBody>
          <a:bodyPr>
            <a:normAutofit/>
          </a:bodyPr>
          <a:lstStyle/>
          <a:p>
            <a:pPr marL="0" indent="0">
              <a:buNone/>
            </a:pPr>
            <a:r>
              <a:rPr lang="en-US" sz="2400" dirty="0">
                <a:solidFill>
                  <a:srgbClr val="C00000"/>
                </a:solidFill>
              </a:rPr>
              <a:t>    def reducer2(self, key, values):</a:t>
            </a:r>
          </a:p>
          <a:p>
            <a:pPr marL="0" indent="0">
              <a:spcBef>
                <a:spcPts val="600"/>
              </a:spcBef>
              <a:buNone/>
            </a:pPr>
            <a:r>
              <a:rPr lang="en-US" sz="2400" dirty="0">
                <a:solidFill>
                  <a:srgbClr val="C00000"/>
                </a:solidFill>
              </a:rPr>
              <a:t>        yield int(key), sum(values)</a:t>
            </a:r>
          </a:p>
          <a:p>
            <a:pPr marL="0" indent="0">
              <a:buNone/>
            </a:pPr>
            <a:endParaRPr lang="en-US" sz="2400" dirty="0">
              <a:solidFill>
                <a:srgbClr val="C00000"/>
              </a:solidFill>
            </a:endParaRPr>
          </a:p>
          <a:p>
            <a:pPr marL="0" indent="0">
              <a:buNone/>
            </a:pPr>
            <a:r>
              <a:rPr lang="en-US" sz="2400" dirty="0">
                <a:solidFill>
                  <a:srgbClr val="C00000"/>
                </a:solidFill>
              </a:rPr>
              <a:t>if __name__ == '__main__':</a:t>
            </a:r>
          </a:p>
          <a:p>
            <a:pPr marL="0" indent="0">
              <a:spcBef>
                <a:spcPts val="600"/>
              </a:spcBef>
              <a:buNone/>
            </a:pPr>
            <a:r>
              <a:rPr lang="en-US" sz="2400" dirty="0">
                <a:solidFill>
                  <a:srgbClr val="C00000"/>
                </a:solidFill>
              </a:rPr>
              <a:t>    CountMovieRatings.run()</a:t>
            </a:r>
          </a:p>
          <a:p>
            <a:pPr marL="0" indent="0">
              <a:spcBef>
                <a:spcPts val="600"/>
              </a:spcBef>
              <a:buNone/>
            </a:pPr>
            <a:endParaRPr lang="en-US" sz="2400" dirty="0">
              <a:solidFill>
                <a:srgbClr val="C00000"/>
              </a:solidFill>
            </a:endParaRPr>
          </a:p>
          <a:p>
            <a:pPr marL="0" indent="0">
              <a:spcBef>
                <a:spcPts val="600"/>
              </a:spcBef>
              <a:buNone/>
            </a:pPr>
            <a:r>
              <a:rPr lang="en-US" sz="2400" dirty="0">
                <a:solidFill>
                  <a:prstClr val="black"/>
                </a:solidFill>
              </a:rPr>
              <a:t>To run code:</a:t>
            </a:r>
          </a:p>
          <a:p>
            <a:pPr marL="0" indent="0">
              <a:spcBef>
                <a:spcPts val="600"/>
              </a:spcBef>
              <a:buNone/>
            </a:pPr>
            <a:r>
              <a:rPr lang="en-US" sz="2400" dirty="0">
                <a:solidFill>
                  <a:prstClr val="black"/>
                </a:solidFill>
              </a:rPr>
              <a:t>$ </a:t>
            </a:r>
            <a:r>
              <a:rPr lang="en-US" sz="2400" dirty="0">
                <a:solidFill>
                  <a:srgbClr val="C00000"/>
                </a:solidFill>
              </a:rPr>
              <a:t>python3  phase_1.py  u.user  u.data   &gt;  output_phase_1</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112</a:t>
            </a:fld>
            <a:endParaRPr lang="en-US"/>
          </a:p>
        </p:txBody>
      </p:sp>
    </p:spTree>
    <p:extLst>
      <p:ext uri="{BB962C8B-B14F-4D97-AF65-F5344CB8AC3E}">
        <p14:creationId xmlns:p14="http://schemas.microsoft.com/office/powerpoint/2010/main" val="2465329623"/>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12249"/>
            <a:ext cx="10993582" cy="6010223"/>
          </a:xfrm>
        </p:spPr>
        <p:txBody>
          <a:bodyPr>
            <a:normAutofit fontScale="85000" lnSpcReduction="20000"/>
          </a:bodyPr>
          <a:lstStyle/>
          <a:p>
            <a:pPr marL="0" indent="0">
              <a:buNone/>
            </a:pPr>
            <a:r>
              <a:rPr lang="en-US" dirty="0">
                <a:solidFill>
                  <a:srgbClr val="C00000"/>
                </a:solidFill>
              </a:rPr>
              <a:t>from mrjob.job import MRJob</a:t>
            </a:r>
          </a:p>
          <a:p>
            <a:pPr marL="0" indent="0">
              <a:buNone/>
            </a:pPr>
            <a:r>
              <a:rPr lang="en-US" dirty="0">
                <a:solidFill>
                  <a:srgbClr val="C00000"/>
                </a:solidFill>
              </a:rPr>
              <a:t>from mrjob.step import MRStep</a:t>
            </a:r>
          </a:p>
          <a:p>
            <a:pPr marL="0" indent="0">
              <a:buNone/>
            </a:pPr>
            <a:endParaRPr lang="en-US" sz="900" dirty="0">
              <a:solidFill>
                <a:srgbClr val="C00000"/>
              </a:solidFill>
            </a:endParaRPr>
          </a:p>
          <a:p>
            <a:pPr marL="0" indent="0">
              <a:lnSpc>
                <a:spcPct val="120000"/>
              </a:lnSpc>
              <a:buNone/>
            </a:pPr>
            <a:r>
              <a:rPr lang="en-US" dirty="0">
                <a:solidFill>
                  <a:srgbClr val="C00000"/>
                </a:solidFill>
              </a:rPr>
              <a:t>genre = ["Unknown", "Action", "Adventure", "Animation", "Children", "Comedy", "Crime", "Documentary", "Drama", "Fantasy", "Film Noir", "Horror", "Musical", "Mystery", "Romance", "Sci-Fi", "Thriller", "War", "Western"]</a:t>
            </a:r>
          </a:p>
          <a:p>
            <a:pPr marL="0" indent="0">
              <a:buNone/>
            </a:pPr>
            <a:endParaRPr lang="en-US" sz="900" dirty="0">
              <a:solidFill>
                <a:srgbClr val="C00000"/>
              </a:solidFill>
            </a:endParaRPr>
          </a:p>
          <a:p>
            <a:pPr marL="0" indent="0">
              <a:buNone/>
            </a:pPr>
            <a:r>
              <a:rPr lang="en-US" dirty="0">
                <a:solidFill>
                  <a:srgbClr val="C00000"/>
                </a:solidFill>
              </a:rPr>
              <a:t>class GetTitle(MRJob):</a:t>
            </a:r>
          </a:p>
          <a:p>
            <a:pPr marL="0" indent="0">
              <a:buNone/>
            </a:pPr>
            <a:r>
              <a:rPr lang="en-US" dirty="0">
                <a:solidFill>
                  <a:srgbClr val="C00000"/>
                </a:solidFill>
              </a:rPr>
              <a:t>    def steps(self):</a:t>
            </a:r>
          </a:p>
          <a:p>
            <a:pPr marL="0" indent="0">
              <a:buNone/>
            </a:pPr>
            <a:r>
              <a:rPr lang="en-US" dirty="0">
                <a:solidFill>
                  <a:srgbClr val="C00000"/>
                </a:solidFill>
              </a:rPr>
              <a:t>        return [</a:t>
            </a:r>
          </a:p>
          <a:p>
            <a:pPr marL="0" indent="0">
              <a:buNone/>
            </a:pPr>
            <a:r>
              <a:rPr lang="en-US" dirty="0">
                <a:solidFill>
                  <a:srgbClr val="C00000"/>
                </a:solidFill>
              </a:rPr>
              <a:t>            MRStep(mapper=self.mapper_1</a:t>
            </a:r>
          </a:p>
          <a:p>
            <a:pPr marL="0" indent="0">
              <a:buNone/>
            </a:pPr>
            <a:r>
              <a:rPr lang="en-US" dirty="0">
                <a:solidFill>
                  <a:srgbClr val="C00000"/>
                </a:solidFill>
              </a:rPr>
              <a:t>                   ,reducer=self.reducer_1</a:t>
            </a:r>
          </a:p>
          <a:p>
            <a:pPr marL="0" indent="0">
              <a:buNone/>
            </a:pPr>
            <a:r>
              <a:rPr lang="en-US" dirty="0">
                <a:solidFill>
                  <a:srgbClr val="C00000"/>
                </a:solidFill>
              </a:rPr>
              <a:t>            )</a:t>
            </a:r>
          </a:p>
          <a:p>
            <a:pPr marL="0" indent="0">
              <a:buNone/>
            </a:pPr>
            <a:r>
              <a:rPr lang="en-US" dirty="0">
                <a:solidFill>
                  <a:srgbClr val="C00000"/>
                </a:solidFill>
              </a:rPr>
              <a:t>            ,MRStep(mapper=self.mapper_2 ,reducer=self.reducer_2)</a:t>
            </a:r>
          </a:p>
          <a:p>
            <a:pPr marL="0" indent="0">
              <a:buNone/>
            </a:pPr>
            <a:r>
              <a:rPr lang="en-US" dirty="0">
                <a:solidFill>
                  <a:srgbClr val="C00000"/>
                </a:solidFill>
              </a:rPr>
              <a:t>            ,MRStep(mapper=self.mapper_3 ,reducer=self.reducer_3)</a:t>
            </a:r>
          </a:p>
          <a:p>
            <a:pPr marL="0" indent="0">
              <a:buNone/>
            </a:pPr>
            <a:r>
              <a:rPr lang="en-US" dirty="0">
                <a:solidFill>
                  <a:srgbClr val="C00000"/>
                </a:solidFill>
              </a:rPr>
              <a:t>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113</a:t>
            </a:fld>
            <a:endParaRPr lang="en-US"/>
          </a:p>
        </p:txBody>
      </p:sp>
      <p:sp>
        <p:nvSpPr>
          <p:cNvPr id="6" name="TextBox 5"/>
          <p:cNvSpPr txBox="1"/>
          <p:nvPr/>
        </p:nvSpPr>
        <p:spPr>
          <a:xfrm>
            <a:off x="8817778" y="491031"/>
            <a:ext cx="2328843" cy="646331"/>
          </a:xfrm>
          <a:prstGeom prst="rect">
            <a:avLst/>
          </a:prstGeom>
          <a:noFill/>
        </p:spPr>
        <p:txBody>
          <a:bodyPr wrap="none" rtlCol="0">
            <a:spAutoFit/>
          </a:bodyPr>
          <a:lstStyle/>
          <a:p>
            <a:r>
              <a:rPr lang="en-US" sz="3600" dirty="0"/>
              <a:t>phase_2.py</a:t>
            </a:r>
          </a:p>
        </p:txBody>
      </p:sp>
    </p:spTree>
    <p:extLst>
      <p:ext uri="{BB962C8B-B14F-4D97-AF65-F5344CB8AC3E}">
        <p14:creationId xmlns:p14="http://schemas.microsoft.com/office/powerpoint/2010/main" val="149529602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72494"/>
            <a:ext cx="10515600" cy="5604469"/>
          </a:xfrm>
        </p:spPr>
        <p:txBody>
          <a:bodyPr>
            <a:normAutofit fontScale="85000" lnSpcReduction="20000"/>
          </a:bodyPr>
          <a:lstStyle/>
          <a:p>
            <a:pPr marL="0" indent="0">
              <a:buNone/>
            </a:pPr>
            <a:r>
              <a:rPr lang="en-US" dirty="0"/>
              <a:t>    </a:t>
            </a:r>
            <a:r>
              <a:rPr lang="en-US" dirty="0">
                <a:solidFill>
                  <a:srgbClr val="C00000"/>
                </a:solidFill>
              </a:rPr>
              <a:t>def mapper_1(self, _, line):</a:t>
            </a:r>
          </a:p>
          <a:p>
            <a:pPr marL="0" indent="0">
              <a:buNone/>
            </a:pPr>
            <a:r>
              <a:rPr lang="en-US" dirty="0">
                <a:solidFill>
                  <a:srgbClr val="C00000"/>
                </a:solidFill>
              </a:rPr>
              <a:t>        film_genre = None</a:t>
            </a:r>
          </a:p>
          <a:p>
            <a:pPr marL="0" indent="0">
              <a:buNone/>
            </a:pPr>
            <a:r>
              <a:rPr lang="en-US" dirty="0">
                <a:solidFill>
                  <a:srgbClr val="C00000"/>
                </a:solidFill>
              </a:rPr>
              <a:t>        lst = line.split('|')</a:t>
            </a:r>
          </a:p>
          <a:p>
            <a:pPr marL="0" indent="0">
              <a:buNone/>
            </a:pPr>
            <a:r>
              <a:rPr lang="en-US" dirty="0">
                <a:solidFill>
                  <a:srgbClr val="C00000"/>
                </a:solidFill>
              </a:rPr>
              <a:t>        if len(lst) == 24:</a:t>
            </a:r>
          </a:p>
          <a:p>
            <a:pPr marL="0" indent="0">
              <a:buNone/>
            </a:pPr>
            <a:r>
              <a:rPr lang="en-US" dirty="0">
                <a:solidFill>
                  <a:srgbClr val="C00000"/>
                </a:solidFill>
              </a:rPr>
              <a:t>            for i in range(5,24):</a:t>
            </a:r>
          </a:p>
          <a:p>
            <a:pPr marL="0" indent="0">
              <a:buNone/>
            </a:pPr>
            <a:r>
              <a:rPr lang="en-US" dirty="0">
                <a:solidFill>
                  <a:srgbClr val="C00000"/>
                </a:solidFill>
              </a:rPr>
              <a:t>                if lst[i]=='1':</a:t>
            </a:r>
          </a:p>
          <a:p>
            <a:pPr marL="0" indent="0">
              <a:buNone/>
            </a:pPr>
            <a:r>
              <a:rPr lang="en-US" dirty="0">
                <a:solidFill>
                  <a:srgbClr val="C00000"/>
                </a:solidFill>
              </a:rPr>
              <a:t>                    film_genre = genre[i-5]</a:t>
            </a:r>
          </a:p>
          <a:p>
            <a:pPr marL="0" indent="0">
              <a:buNone/>
            </a:pPr>
            <a:r>
              <a:rPr lang="en-US" dirty="0">
                <a:solidFill>
                  <a:srgbClr val="C00000"/>
                </a:solidFill>
              </a:rPr>
              <a:t>                    break</a:t>
            </a:r>
          </a:p>
          <a:p>
            <a:pPr marL="0" indent="0">
              <a:buNone/>
            </a:pPr>
            <a:r>
              <a:rPr lang="en-US" dirty="0">
                <a:solidFill>
                  <a:srgbClr val="C00000"/>
                </a:solidFill>
              </a:rPr>
              <a:t>            movie_id, movie_title, date = lst[0], lst[1], lst[2]</a:t>
            </a:r>
          </a:p>
          <a:p>
            <a:pPr marL="0" indent="0">
              <a:buNone/>
            </a:pPr>
            <a:r>
              <a:rPr lang="en-US" dirty="0">
                <a:solidFill>
                  <a:srgbClr val="C00000"/>
                </a:solidFill>
              </a:rPr>
              <a:t>            yield movie_id, ("", movie_title, film_genre)</a:t>
            </a:r>
          </a:p>
          <a:p>
            <a:pPr marL="0" indent="0">
              <a:buNone/>
            </a:pPr>
            <a:r>
              <a:rPr lang="en-US" dirty="0">
                <a:solidFill>
                  <a:srgbClr val="C00000"/>
                </a:solidFill>
              </a:rPr>
              <a:t>        else:</a:t>
            </a:r>
          </a:p>
          <a:p>
            <a:pPr marL="0" indent="0">
              <a:buNone/>
            </a:pPr>
            <a:r>
              <a:rPr lang="en-US" dirty="0">
                <a:solidFill>
                  <a:srgbClr val="C00000"/>
                </a:solidFill>
              </a:rPr>
              <a:t>            lst = line.split('\t')</a:t>
            </a:r>
          </a:p>
          <a:p>
            <a:pPr marL="0" indent="0">
              <a:buNone/>
            </a:pPr>
            <a:r>
              <a:rPr lang="en-US" dirty="0">
                <a:solidFill>
                  <a:srgbClr val="C00000"/>
                </a:solidFill>
              </a:rPr>
              <a:t>            movie_id, count = lst[0], lst[1]</a:t>
            </a:r>
          </a:p>
          <a:p>
            <a:pPr marL="0" indent="0">
              <a:buNone/>
            </a:pPr>
            <a:r>
              <a:rPr lang="en-US" dirty="0">
                <a:solidFill>
                  <a:srgbClr val="C00000"/>
                </a:solidFill>
              </a:rPr>
              <a:t>            yield movie_id, (count, "",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114</a:t>
            </a:fld>
            <a:endParaRPr lang="en-US"/>
          </a:p>
        </p:txBody>
      </p:sp>
    </p:spTree>
    <p:extLst>
      <p:ext uri="{BB962C8B-B14F-4D97-AF65-F5344CB8AC3E}">
        <p14:creationId xmlns:p14="http://schemas.microsoft.com/office/powerpoint/2010/main" val="175399087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12250"/>
            <a:ext cx="10515600" cy="5744100"/>
          </a:xfrm>
        </p:spPr>
        <p:txBody>
          <a:bodyPr>
            <a:noAutofit/>
          </a:bodyPr>
          <a:lstStyle/>
          <a:p>
            <a:pPr marL="0" indent="0">
              <a:buNone/>
            </a:pPr>
            <a:r>
              <a:rPr lang="en-US" sz="2400" dirty="0">
                <a:solidFill>
                  <a:srgbClr val="C00000"/>
                </a:solidFill>
              </a:rPr>
              <a:t>    def reducer_1(self, key, values):</a:t>
            </a:r>
          </a:p>
          <a:p>
            <a:pPr marL="0" indent="0">
              <a:spcBef>
                <a:spcPts val="600"/>
              </a:spcBef>
              <a:buNone/>
            </a:pPr>
            <a:r>
              <a:rPr lang="en-US" sz="2400" dirty="0">
                <a:solidFill>
                  <a:srgbClr val="C00000"/>
                </a:solidFill>
              </a:rPr>
              <a:t>        name_ = None</a:t>
            </a:r>
          </a:p>
          <a:p>
            <a:pPr marL="0" indent="0">
              <a:spcBef>
                <a:spcPts val="600"/>
              </a:spcBef>
              <a:buNone/>
            </a:pPr>
            <a:r>
              <a:rPr lang="en-US" sz="2400" dirty="0">
                <a:solidFill>
                  <a:srgbClr val="C00000"/>
                </a:solidFill>
              </a:rPr>
              <a:t>        genre_ = None</a:t>
            </a:r>
          </a:p>
          <a:p>
            <a:pPr marL="0" indent="0">
              <a:spcBef>
                <a:spcPts val="600"/>
              </a:spcBef>
              <a:buNone/>
            </a:pPr>
            <a:r>
              <a:rPr lang="en-US" sz="2400" dirty="0">
                <a:solidFill>
                  <a:srgbClr val="C00000"/>
                </a:solidFill>
              </a:rPr>
              <a:t>        for count, movie_title, film_genre in values:</a:t>
            </a:r>
          </a:p>
          <a:p>
            <a:pPr marL="0" indent="0">
              <a:spcBef>
                <a:spcPts val="600"/>
              </a:spcBef>
              <a:buNone/>
            </a:pPr>
            <a:r>
              <a:rPr lang="en-US" sz="2400" dirty="0">
                <a:solidFill>
                  <a:srgbClr val="C00000"/>
                </a:solidFill>
              </a:rPr>
              <a:t>                if movie_title:</a:t>
            </a:r>
          </a:p>
          <a:p>
            <a:pPr marL="0" indent="0">
              <a:spcBef>
                <a:spcPts val="600"/>
              </a:spcBef>
              <a:buNone/>
            </a:pPr>
            <a:r>
              <a:rPr lang="en-US" sz="2400" dirty="0">
                <a:solidFill>
                  <a:srgbClr val="C00000"/>
                </a:solidFill>
              </a:rPr>
              <a:t>                        name_ = movie_title</a:t>
            </a:r>
          </a:p>
          <a:p>
            <a:pPr marL="0" indent="0">
              <a:spcBef>
                <a:spcPts val="600"/>
              </a:spcBef>
              <a:buNone/>
            </a:pPr>
            <a:r>
              <a:rPr lang="en-US" sz="2400" dirty="0">
                <a:solidFill>
                  <a:srgbClr val="C00000"/>
                </a:solidFill>
              </a:rPr>
              <a:t>                        genre_ = film_genre</a:t>
            </a:r>
          </a:p>
          <a:p>
            <a:pPr marL="0" indent="0">
              <a:spcBef>
                <a:spcPts val="600"/>
              </a:spcBef>
              <a:buNone/>
            </a:pPr>
            <a:r>
              <a:rPr lang="en-US" sz="2400" dirty="0">
                <a:solidFill>
                  <a:srgbClr val="C00000"/>
                </a:solidFill>
              </a:rPr>
              <a:t>                else:</a:t>
            </a:r>
          </a:p>
          <a:p>
            <a:pPr marL="0" indent="0">
              <a:spcBef>
                <a:spcPts val="600"/>
              </a:spcBef>
              <a:buNone/>
            </a:pPr>
            <a:r>
              <a:rPr lang="en-US" sz="2400" dirty="0">
                <a:solidFill>
                  <a:srgbClr val="C00000"/>
                </a:solidFill>
              </a:rPr>
              <a:t>                        yield int(count), (name_, genre_)</a:t>
            </a:r>
          </a:p>
          <a:p>
            <a:pPr marL="0" indent="0">
              <a:buNone/>
            </a:pPr>
            <a:endParaRPr lang="en-US" sz="2400" dirty="0">
              <a:solidFill>
                <a:srgbClr val="C00000"/>
              </a:solidFill>
            </a:endParaRPr>
          </a:p>
          <a:p>
            <a:pPr marL="0" indent="0">
              <a:buNone/>
            </a:pPr>
            <a:r>
              <a:rPr lang="en-US" sz="2400" dirty="0">
                <a:solidFill>
                  <a:srgbClr val="C00000"/>
                </a:solidFill>
              </a:rPr>
              <a:t>    def mapper_2(self, key, values):</a:t>
            </a:r>
          </a:p>
          <a:p>
            <a:pPr marL="0" indent="0">
              <a:spcBef>
                <a:spcPts val="600"/>
              </a:spcBef>
              <a:buNone/>
            </a:pPr>
            <a:r>
              <a:rPr lang="en-US" sz="2400" dirty="0">
                <a:solidFill>
                  <a:srgbClr val="C00000"/>
                </a:solidFill>
              </a:rPr>
              <a:t>        name, genre = values</a:t>
            </a:r>
          </a:p>
          <a:p>
            <a:pPr marL="0" indent="0">
              <a:spcBef>
                <a:spcPts val="600"/>
              </a:spcBef>
              <a:buNone/>
            </a:pPr>
            <a:r>
              <a:rPr lang="en-US" sz="2400" dirty="0">
                <a:solidFill>
                  <a:srgbClr val="C00000"/>
                </a:solidFill>
              </a:rPr>
              <a:t>        yield genre, key</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115</a:t>
            </a:fld>
            <a:endParaRPr lang="en-US"/>
          </a:p>
        </p:txBody>
      </p:sp>
    </p:spTree>
    <p:extLst>
      <p:ext uri="{BB962C8B-B14F-4D97-AF65-F5344CB8AC3E}">
        <p14:creationId xmlns:p14="http://schemas.microsoft.com/office/powerpoint/2010/main" val="348949166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12250"/>
            <a:ext cx="10515600" cy="5744100"/>
          </a:xfrm>
        </p:spPr>
        <p:txBody>
          <a:bodyPr>
            <a:noAutofit/>
          </a:bodyPr>
          <a:lstStyle/>
          <a:p>
            <a:pPr marL="0" indent="0">
              <a:buNone/>
            </a:pPr>
            <a:r>
              <a:rPr lang="en-US" sz="2200" dirty="0">
                <a:solidFill>
                  <a:srgbClr val="C00000"/>
                </a:solidFill>
              </a:rPr>
              <a:t>    def reducer_2(self, key, values):</a:t>
            </a:r>
          </a:p>
          <a:p>
            <a:pPr marL="0" indent="0">
              <a:spcBef>
                <a:spcPts val="600"/>
              </a:spcBef>
              <a:buNone/>
            </a:pPr>
            <a:r>
              <a:rPr lang="en-US" sz="2200" dirty="0">
                <a:solidFill>
                  <a:srgbClr val="C00000"/>
                </a:solidFill>
              </a:rPr>
              <a:t>        yield key, sum(values)</a:t>
            </a:r>
          </a:p>
          <a:p>
            <a:pPr marL="0" indent="0">
              <a:spcBef>
                <a:spcPts val="1800"/>
              </a:spcBef>
              <a:buNone/>
            </a:pPr>
            <a:r>
              <a:rPr lang="en-US" sz="2200" dirty="0">
                <a:solidFill>
                  <a:srgbClr val="C00000"/>
                </a:solidFill>
              </a:rPr>
              <a:t>    def mapper_3(self, key, value):</a:t>
            </a:r>
          </a:p>
          <a:p>
            <a:pPr marL="0" indent="0">
              <a:spcBef>
                <a:spcPts val="600"/>
              </a:spcBef>
              <a:buNone/>
            </a:pPr>
            <a:r>
              <a:rPr lang="en-US" sz="2200" dirty="0">
                <a:solidFill>
                  <a:srgbClr val="C00000"/>
                </a:solidFill>
              </a:rPr>
              <a:t>        yield 1, str(value).zfill(5) + key</a:t>
            </a:r>
          </a:p>
          <a:p>
            <a:pPr marL="0" indent="0">
              <a:spcBef>
                <a:spcPts val="1800"/>
              </a:spcBef>
              <a:buNone/>
            </a:pPr>
            <a:r>
              <a:rPr lang="en-US" sz="2200" dirty="0">
                <a:solidFill>
                  <a:srgbClr val="C00000"/>
                </a:solidFill>
              </a:rPr>
              <a:t>    def reducer_3(self, key, values):</a:t>
            </a:r>
          </a:p>
          <a:p>
            <a:pPr marL="0" indent="0">
              <a:spcBef>
                <a:spcPts val="600"/>
              </a:spcBef>
              <a:buNone/>
            </a:pPr>
            <a:r>
              <a:rPr lang="en-US" sz="2200" dirty="0">
                <a:solidFill>
                  <a:srgbClr val="C00000"/>
                </a:solidFill>
              </a:rPr>
              <a:t>        values = sorted(values, reverse=True)</a:t>
            </a:r>
          </a:p>
          <a:p>
            <a:pPr marL="0" indent="0">
              <a:spcBef>
                <a:spcPts val="600"/>
              </a:spcBef>
              <a:buNone/>
            </a:pPr>
            <a:r>
              <a:rPr lang="en-US" sz="2200" dirty="0">
                <a:solidFill>
                  <a:srgbClr val="C00000"/>
                </a:solidFill>
              </a:rPr>
              <a:t>        for val in values:</a:t>
            </a:r>
          </a:p>
          <a:p>
            <a:pPr marL="0" indent="0">
              <a:spcBef>
                <a:spcPts val="600"/>
              </a:spcBef>
              <a:buNone/>
            </a:pPr>
            <a:r>
              <a:rPr lang="en-US" sz="2200" dirty="0">
                <a:solidFill>
                  <a:srgbClr val="C00000"/>
                </a:solidFill>
              </a:rPr>
              <a:t>                yield val[5:], int(val[0:5])</a:t>
            </a:r>
          </a:p>
          <a:p>
            <a:pPr marL="0" indent="0">
              <a:spcBef>
                <a:spcPts val="2400"/>
              </a:spcBef>
              <a:buNone/>
            </a:pPr>
            <a:r>
              <a:rPr lang="en-US" sz="2200" dirty="0">
                <a:solidFill>
                  <a:srgbClr val="C00000"/>
                </a:solidFill>
              </a:rPr>
              <a:t>if __name__ == '__main__':</a:t>
            </a:r>
          </a:p>
          <a:p>
            <a:pPr marL="0" indent="0">
              <a:spcBef>
                <a:spcPts val="600"/>
              </a:spcBef>
              <a:buNone/>
            </a:pPr>
            <a:r>
              <a:rPr lang="en-US" sz="2200" dirty="0">
                <a:solidFill>
                  <a:srgbClr val="C00000"/>
                </a:solidFill>
              </a:rPr>
              <a:t>    GetTitle.run()</a:t>
            </a:r>
          </a:p>
          <a:p>
            <a:pPr marL="0" indent="0">
              <a:spcBef>
                <a:spcPts val="600"/>
              </a:spcBef>
              <a:buNone/>
            </a:pPr>
            <a:endParaRPr lang="en-US" sz="2200" dirty="0">
              <a:solidFill>
                <a:srgbClr val="C00000"/>
              </a:solidFill>
            </a:endParaRPr>
          </a:p>
          <a:p>
            <a:pPr marL="0" indent="0">
              <a:spcBef>
                <a:spcPts val="600"/>
              </a:spcBef>
              <a:buNone/>
            </a:pPr>
            <a:r>
              <a:rPr lang="en-US" sz="2200" dirty="0"/>
              <a:t>To run the code:</a:t>
            </a:r>
          </a:p>
          <a:p>
            <a:pPr marL="0" indent="0">
              <a:spcBef>
                <a:spcPts val="600"/>
              </a:spcBef>
              <a:buNone/>
            </a:pPr>
            <a:r>
              <a:rPr lang="en-US" sz="2200" dirty="0">
                <a:solidFill>
                  <a:srgbClr val="C00000"/>
                </a:solidFill>
              </a:rPr>
              <a:t>$ python3  phase_2.py  u.item  output_phase_1  &gt; output_phase_2</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116</a:t>
            </a:fld>
            <a:endParaRPr lang="en-US"/>
          </a:p>
        </p:txBody>
      </p:sp>
    </p:spTree>
    <p:extLst>
      <p:ext uri="{BB962C8B-B14F-4D97-AF65-F5344CB8AC3E}">
        <p14:creationId xmlns:p14="http://schemas.microsoft.com/office/powerpoint/2010/main" val="1644994721"/>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12250"/>
            <a:ext cx="10515600" cy="5744100"/>
          </a:xfrm>
        </p:spPr>
        <p:txBody>
          <a:bodyPr>
            <a:normAutofit fontScale="62500" lnSpcReduction="20000"/>
          </a:bodyPr>
          <a:lstStyle/>
          <a:p>
            <a:pPr marL="0" indent="0">
              <a:buNone/>
            </a:pPr>
            <a:r>
              <a:rPr lang="en-US" dirty="0">
                <a:solidFill>
                  <a:srgbClr val="00B050"/>
                </a:solidFill>
              </a:rPr>
              <a:t>"Action"		6398</a:t>
            </a:r>
          </a:p>
          <a:p>
            <a:pPr marL="0" indent="0">
              <a:buNone/>
            </a:pPr>
            <a:r>
              <a:rPr lang="en-US" dirty="0">
                <a:solidFill>
                  <a:srgbClr val="00B050"/>
                </a:solidFill>
              </a:rPr>
              <a:t>"Comedy"	5155</a:t>
            </a:r>
          </a:p>
          <a:p>
            <a:pPr marL="0" indent="0">
              <a:buNone/>
            </a:pPr>
            <a:r>
              <a:rPr lang="en-US" dirty="0">
                <a:solidFill>
                  <a:srgbClr val="00B050"/>
                </a:solidFill>
              </a:rPr>
              <a:t>"Drama"		5050</a:t>
            </a:r>
          </a:p>
          <a:p>
            <a:pPr marL="0" indent="0">
              <a:buNone/>
            </a:pPr>
            <a:r>
              <a:rPr lang="en-US" dirty="0">
                <a:solidFill>
                  <a:srgbClr val="00B050"/>
                </a:solidFill>
              </a:rPr>
              <a:t>"Crime"		1080</a:t>
            </a:r>
          </a:p>
          <a:p>
            <a:pPr marL="0" indent="0">
              <a:buNone/>
            </a:pPr>
            <a:r>
              <a:rPr lang="en-US" dirty="0">
                <a:solidFill>
                  <a:srgbClr val="00B050"/>
                </a:solidFill>
              </a:rPr>
              <a:t>"Animation"	804</a:t>
            </a:r>
          </a:p>
          <a:p>
            <a:pPr marL="0" indent="0">
              <a:buNone/>
            </a:pPr>
            <a:r>
              <a:rPr lang="en-US" dirty="0">
                <a:solidFill>
                  <a:srgbClr val="00B050"/>
                </a:solidFill>
              </a:rPr>
              <a:t>"Horror"		716</a:t>
            </a:r>
          </a:p>
          <a:p>
            <a:pPr marL="0" indent="0">
              <a:buNone/>
            </a:pPr>
            <a:r>
              <a:rPr lang="en-US" dirty="0">
                <a:solidFill>
                  <a:srgbClr val="00B050"/>
                </a:solidFill>
              </a:rPr>
              <a:t>"Adventure"	716</a:t>
            </a:r>
          </a:p>
          <a:p>
            <a:pPr marL="0" indent="0">
              <a:buNone/>
            </a:pPr>
            <a:r>
              <a:rPr lang="en-US" dirty="0">
                <a:solidFill>
                  <a:srgbClr val="00B050"/>
                </a:solidFill>
              </a:rPr>
              <a:t>"Children"	623</a:t>
            </a:r>
          </a:p>
          <a:p>
            <a:pPr marL="0" indent="0">
              <a:buNone/>
            </a:pPr>
            <a:r>
              <a:rPr lang="en-US" dirty="0">
                <a:solidFill>
                  <a:srgbClr val="00B050"/>
                </a:solidFill>
              </a:rPr>
              <a:t>"Mystery"	291</a:t>
            </a:r>
          </a:p>
          <a:p>
            <a:pPr marL="0" indent="0">
              <a:buNone/>
            </a:pPr>
            <a:r>
              <a:rPr lang="en-US" dirty="0">
                <a:solidFill>
                  <a:srgbClr val="00B050"/>
                </a:solidFill>
              </a:rPr>
              <a:t>"Thriller"		267</a:t>
            </a:r>
          </a:p>
          <a:p>
            <a:pPr marL="0" indent="0">
              <a:buNone/>
            </a:pPr>
            <a:r>
              <a:rPr lang="en-US" dirty="0">
                <a:solidFill>
                  <a:srgbClr val="00B050"/>
                </a:solidFill>
              </a:rPr>
              <a:t>"Sci-Fi"		261</a:t>
            </a:r>
          </a:p>
          <a:p>
            <a:pPr marL="0" indent="0">
              <a:buNone/>
            </a:pPr>
            <a:r>
              <a:rPr lang="en-US" dirty="0">
                <a:solidFill>
                  <a:srgbClr val="00B050"/>
                </a:solidFill>
              </a:rPr>
              <a:t>"Film Noir"	157</a:t>
            </a:r>
          </a:p>
          <a:p>
            <a:pPr marL="0" indent="0">
              <a:buNone/>
            </a:pPr>
            <a:r>
              <a:rPr lang="en-US" dirty="0">
                <a:solidFill>
                  <a:srgbClr val="00B050"/>
                </a:solidFill>
              </a:rPr>
              <a:t>"Musical"		122</a:t>
            </a:r>
          </a:p>
          <a:p>
            <a:pPr marL="0" indent="0">
              <a:buNone/>
            </a:pPr>
            <a:r>
              <a:rPr lang="en-US" dirty="0">
                <a:solidFill>
                  <a:srgbClr val="00B050"/>
                </a:solidFill>
              </a:rPr>
              <a:t>"Documentary"	117</a:t>
            </a:r>
          </a:p>
          <a:p>
            <a:pPr marL="0" indent="0">
              <a:buNone/>
            </a:pPr>
            <a:r>
              <a:rPr lang="en-US" dirty="0">
                <a:solidFill>
                  <a:srgbClr val="00B050"/>
                </a:solidFill>
              </a:rPr>
              <a:t>"Western"	114</a:t>
            </a:r>
          </a:p>
          <a:p>
            <a:pPr marL="0" indent="0">
              <a:buNone/>
            </a:pPr>
            <a:r>
              <a:rPr lang="en-US" dirty="0">
                <a:solidFill>
                  <a:srgbClr val="00B050"/>
                </a:solidFill>
              </a:rPr>
              <a:t>"Romance"	83</a:t>
            </a:r>
          </a:p>
          <a:p>
            <a:pPr marL="0" indent="0">
              <a:buNone/>
            </a:pPr>
            <a:r>
              <a:rPr lang="en-US" dirty="0">
                <a:solidFill>
                  <a:srgbClr val="00B050"/>
                </a:solidFill>
              </a:rPr>
              <a:t>"War"		2</a:t>
            </a:r>
          </a:p>
          <a:p>
            <a:pPr marL="0" indent="0">
              <a:buNone/>
            </a:pPr>
            <a:r>
              <a:rPr lang="en-US" dirty="0">
                <a:solidFill>
                  <a:srgbClr val="00B050"/>
                </a:solidFill>
              </a:rPr>
              <a:t>"Unknown"	1</a:t>
            </a:r>
          </a:p>
          <a:p>
            <a:pPr marL="0" indent="0">
              <a:buNone/>
            </a:pPr>
            <a:endParaRPr lang="en-US"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117</a:t>
            </a:fld>
            <a:endParaRPr lang="en-US"/>
          </a:p>
        </p:txBody>
      </p:sp>
    </p:spTree>
    <p:extLst>
      <p:ext uri="{BB962C8B-B14F-4D97-AF65-F5344CB8AC3E}">
        <p14:creationId xmlns:p14="http://schemas.microsoft.com/office/powerpoint/2010/main" val="351136879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normAutofit/>
          </a:bodyPr>
          <a:lstStyle/>
          <a:p>
            <a:r>
              <a:rPr lang="en-US" sz="3600" dirty="0"/>
              <a:t>Example: </a:t>
            </a:r>
            <a:br>
              <a:rPr lang="en-US" sz="3600" dirty="0"/>
            </a:br>
            <a:r>
              <a:rPr lang="en-US" sz="3600" dirty="0"/>
              <a:t>Find the Number of Ratings Received for each Genre </a:t>
            </a:r>
          </a:p>
        </p:txBody>
      </p:sp>
      <p:sp>
        <p:nvSpPr>
          <p:cNvPr id="3" name="Content Placeholder 2"/>
          <p:cNvSpPr>
            <a:spLocks noGrp="1"/>
          </p:cNvSpPr>
          <p:nvPr>
            <p:ph idx="1"/>
          </p:nvPr>
        </p:nvSpPr>
        <p:spPr>
          <a:xfrm>
            <a:off x="283779" y="1825624"/>
            <a:ext cx="11719035" cy="4753851"/>
          </a:xfrm>
        </p:spPr>
        <p:txBody>
          <a:bodyPr>
            <a:normAutofit lnSpcReduction="10000"/>
          </a:bodyPr>
          <a:lstStyle/>
          <a:p>
            <a:r>
              <a:rPr lang="en-US" sz="2400" b="1" dirty="0"/>
              <a:t>Phase I</a:t>
            </a:r>
          </a:p>
          <a:p>
            <a:pPr lvl="1"/>
            <a:r>
              <a:rPr lang="en-US" dirty="0"/>
              <a:t>Input: u.data</a:t>
            </a:r>
          </a:p>
          <a:p>
            <a:pPr lvl="1"/>
            <a:r>
              <a:rPr lang="en-US" dirty="0"/>
              <a:t>Map – generate &lt;movie id, 1&gt;</a:t>
            </a:r>
          </a:p>
          <a:p>
            <a:pPr lvl="1"/>
            <a:r>
              <a:rPr lang="en-US" dirty="0"/>
              <a:t>Reduce – generate &lt;movie id, count&gt;  , where count is the total number for each movie</a:t>
            </a:r>
          </a:p>
          <a:p>
            <a:r>
              <a:rPr lang="en-US" sz="2400" b="1" dirty="0"/>
              <a:t>Phase II</a:t>
            </a:r>
          </a:p>
          <a:p>
            <a:pPr lvl="1"/>
            <a:r>
              <a:rPr lang="en-US" dirty="0"/>
              <a:t>Input: output of phase I, u.item</a:t>
            </a:r>
          </a:p>
          <a:p>
            <a:pPr lvl="1"/>
            <a:r>
              <a:rPr lang="en-US" dirty="0"/>
              <a:t>MRStep 1 of 3:</a:t>
            </a:r>
          </a:p>
          <a:p>
            <a:pPr lvl="2"/>
            <a:r>
              <a:rPr lang="en-US" sz="2400" dirty="0"/>
              <a:t>Map – generate &lt;movie id, ("", count)&gt; or &lt;movie id, (genre array, "")&gt;</a:t>
            </a:r>
          </a:p>
          <a:p>
            <a:pPr marL="914400" lvl="2" indent="0">
              <a:buNone/>
            </a:pPr>
            <a:r>
              <a:rPr lang="en-US" sz="2400" dirty="0"/>
              <a:t>	“genre array”, an array of size 19, with 1’s inserted based on the movie genre</a:t>
            </a:r>
          </a:p>
          <a:p>
            <a:pPr lvl="2"/>
            <a:r>
              <a:rPr lang="en-US" sz="2400" dirty="0"/>
              <a:t>Reduce – generate &lt;genre id, count&gt;</a:t>
            </a:r>
          </a:p>
          <a:p>
            <a:pPr marL="914400" lvl="2" indent="0">
              <a:buNone/>
            </a:pPr>
            <a:r>
              <a:rPr lang="en-US" sz="2400" dirty="0"/>
              <a:t>	count is the number of times a movie was rated.</a:t>
            </a:r>
          </a:p>
          <a:p>
            <a:pPr marL="914400" lvl="2" indent="0">
              <a:buNone/>
            </a:pPr>
            <a:r>
              <a:rPr lang="en-US" sz="2400" dirty="0"/>
              <a:t>	This is done for each genre of a movie.</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118</a:t>
            </a:fld>
            <a:endParaRPr lang="en-US"/>
          </a:p>
        </p:txBody>
      </p:sp>
    </p:spTree>
    <p:extLst>
      <p:ext uri="{BB962C8B-B14F-4D97-AF65-F5344CB8AC3E}">
        <p14:creationId xmlns:p14="http://schemas.microsoft.com/office/powerpoint/2010/main" val="287016596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77461"/>
            <a:ext cx="10515600" cy="5199501"/>
          </a:xfrm>
        </p:spPr>
        <p:txBody>
          <a:bodyPr>
            <a:normAutofit/>
          </a:bodyPr>
          <a:lstStyle/>
          <a:p>
            <a:pPr lvl="1"/>
            <a:r>
              <a:rPr lang="en-US" dirty="0"/>
              <a:t>MRStep 2 of 3:</a:t>
            </a:r>
          </a:p>
          <a:p>
            <a:pPr lvl="2"/>
            <a:r>
              <a:rPr lang="en-US" sz="2400" dirty="0"/>
              <a:t>Reduce – generate &lt;1, sum(count).zfill + key</a:t>
            </a:r>
          </a:p>
          <a:p>
            <a:pPr marL="914400" lvl="2" indent="0">
              <a:buNone/>
            </a:pPr>
            <a:r>
              <a:rPr lang="en-US" sz="2400" dirty="0"/>
              <a:t>	where sum(count) is the total number that a genre appeared</a:t>
            </a:r>
          </a:p>
          <a:p>
            <a:pPr lvl="1"/>
            <a:r>
              <a:rPr lang="en-US" dirty="0"/>
              <a:t>MRStep 3 of 3:</a:t>
            </a:r>
          </a:p>
          <a:p>
            <a:pPr lvl="2"/>
            <a:r>
              <a:rPr lang="en-US" sz="2400" dirty="0"/>
              <a:t>Reduce - sort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119</a:t>
            </a:fld>
            <a:endParaRPr lang="en-US"/>
          </a:p>
        </p:txBody>
      </p:sp>
    </p:spTree>
    <p:extLst>
      <p:ext uri="{BB962C8B-B14F-4D97-AF65-F5344CB8AC3E}">
        <p14:creationId xmlns:p14="http://schemas.microsoft.com/office/powerpoint/2010/main" val="17358766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ResourceManager</a:t>
            </a:r>
          </a:p>
        </p:txBody>
      </p:sp>
      <p:sp>
        <p:nvSpPr>
          <p:cNvPr id="3" name="Content Placeholder 2"/>
          <p:cNvSpPr>
            <a:spLocks noGrp="1"/>
          </p:cNvSpPr>
          <p:nvPr>
            <p:ph idx="1"/>
          </p:nvPr>
        </p:nvSpPr>
        <p:spPr/>
        <p:txBody>
          <a:bodyPr>
            <a:normAutofit lnSpcReduction="10000"/>
          </a:bodyPr>
          <a:lstStyle/>
          <a:p>
            <a:r>
              <a:rPr lang="en-US" dirty="0"/>
              <a:t>It is a cluster level (one for each cluster) component and runs on the master machine.</a:t>
            </a:r>
          </a:p>
          <a:p>
            <a:r>
              <a:rPr lang="en-US" dirty="0"/>
              <a:t>It manages resources and schedule applications running on top of YARN</a:t>
            </a:r>
          </a:p>
          <a:p>
            <a:r>
              <a:rPr lang="en-US" dirty="0"/>
              <a:t>It has two components: Scheduler &amp; ApplicationManager</a:t>
            </a:r>
          </a:p>
          <a:p>
            <a:r>
              <a:rPr lang="en-US" dirty="0"/>
              <a:t>The Scheduler is responsible for allocating resources to the various running applications</a:t>
            </a:r>
          </a:p>
          <a:p>
            <a:r>
              <a:rPr lang="en-US" dirty="0"/>
              <a:t>The ApplicationManager is responsible for accepting job submissions and negotiating the first container for executing the application</a:t>
            </a:r>
          </a:p>
          <a:p>
            <a:r>
              <a:rPr lang="en-US" dirty="0"/>
              <a:t>It keeps a track of the heartbeats from the Node Manager</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12</a:t>
            </a:fld>
            <a:endParaRPr lang="en-US"/>
          </a:p>
        </p:txBody>
      </p:sp>
    </p:spTree>
    <p:extLst>
      <p:ext uri="{BB962C8B-B14F-4D97-AF65-F5344CB8AC3E}">
        <p14:creationId xmlns:p14="http://schemas.microsoft.com/office/powerpoint/2010/main" val="2790908187"/>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99016"/>
            <a:ext cx="10515600" cy="4946754"/>
          </a:xfrm>
        </p:spPr>
        <p:txBody>
          <a:bodyPr>
            <a:normAutofit lnSpcReduction="10000"/>
          </a:bodyPr>
          <a:lstStyle/>
          <a:p>
            <a:pPr marL="0" indent="0">
              <a:buNone/>
            </a:pPr>
            <a:r>
              <a:rPr lang="en-US" sz="2400" dirty="0">
                <a:solidFill>
                  <a:srgbClr val="C00000"/>
                </a:solidFill>
              </a:rPr>
              <a:t>from mrjob.job import MRJob</a:t>
            </a:r>
          </a:p>
          <a:p>
            <a:pPr marL="0" indent="0">
              <a:buNone/>
            </a:pPr>
            <a:r>
              <a:rPr lang="en-US" sz="2400" dirty="0">
                <a:solidFill>
                  <a:srgbClr val="C00000"/>
                </a:solidFill>
              </a:rPr>
              <a:t>from mrjob.step import MRStep</a:t>
            </a:r>
          </a:p>
          <a:p>
            <a:pPr marL="0" indent="0">
              <a:buNone/>
            </a:pPr>
            <a:endParaRPr lang="en-US" sz="2400" dirty="0">
              <a:solidFill>
                <a:srgbClr val="C00000"/>
              </a:solidFill>
            </a:endParaRPr>
          </a:p>
          <a:p>
            <a:pPr marL="0" indent="0">
              <a:buNone/>
            </a:pPr>
            <a:r>
              <a:rPr lang="en-US" sz="2400" dirty="0">
                <a:solidFill>
                  <a:srgbClr val="C00000"/>
                </a:solidFill>
              </a:rPr>
              <a:t>class CountMovieRatings(MRJob):</a:t>
            </a:r>
          </a:p>
          <a:p>
            <a:pPr marL="0" indent="0">
              <a:buNone/>
            </a:pPr>
            <a:endParaRPr lang="en-US" sz="2400" dirty="0">
              <a:solidFill>
                <a:srgbClr val="C00000"/>
              </a:solidFill>
            </a:endParaRPr>
          </a:p>
          <a:p>
            <a:pPr marL="0" indent="0">
              <a:buNone/>
            </a:pPr>
            <a:r>
              <a:rPr lang="en-US" sz="2400" dirty="0">
                <a:solidFill>
                  <a:srgbClr val="C00000"/>
                </a:solidFill>
              </a:rPr>
              <a:t>        def steps(self):</a:t>
            </a:r>
          </a:p>
          <a:p>
            <a:pPr marL="0" indent="0">
              <a:buNone/>
            </a:pPr>
            <a:r>
              <a:rPr lang="en-US" sz="2400" dirty="0">
                <a:solidFill>
                  <a:srgbClr val="C00000"/>
                </a:solidFill>
              </a:rPr>
              <a:t>                return [</a:t>
            </a:r>
          </a:p>
          <a:p>
            <a:pPr marL="0" indent="0">
              <a:buNone/>
            </a:pPr>
            <a:r>
              <a:rPr lang="en-US" sz="2400" dirty="0">
                <a:solidFill>
                  <a:srgbClr val="C00000"/>
                </a:solidFill>
              </a:rPr>
              <a:t>                        MRStep(mapper=self.mapper_1</a:t>
            </a:r>
          </a:p>
          <a:p>
            <a:pPr marL="0" indent="0">
              <a:buNone/>
            </a:pPr>
            <a:r>
              <a:rPr lang="en-US" sz="2400" dirty="0">
                <a:solidFill>
                  <a:srgbClr val="C00000"/>
                </a:solidFill>
              </a:rPr>
              <a:t>                        ,reducer=self.reducer_1</a:t>
            </a:r>
          </a:p>
          <a:p>
            <a:pPr marL="0" indent="0">
              <a:buNone/>
            </a:pPr>
            <a:r>
              <a:rPr lang="en-US" sz="2400" dirty="0">
                <a:solidFill>
                  <a:srgbClr val="C00000"/>
                </a:solidFill>
              </a:rPr>
              <a:t>                        )</a:t>
            </a:r>
          </a:p>
          <a:p>
            <a:pPr marL="0" indent="0">
              <a:buNone/>
            </a:pPr>
            <a:r>
              <a:rPr lang="en-US" sz="2400" dirty="0">
                <a:solidFill>
                  <a:srgbClr val="C00000"/>
                </a:solidFill>
              </a:rPr>
              <a:t>                ]</a:t>
            </a:r>
          </a:p>
          <a:p>
            <a:pPr marL="0" indent="0">
              <a:spcBef>
                <a:spcPts val="600"/>
              </a:spcBef>
              <a:buNone/>
            </a:pPr>
            <a:endParaRPr lang="en-US" sz="2400" dirty="0">
              <a:solidFill>
                <a:srgbClr val="C00000"/>
              </a:solidFill>
            </a:endParaRP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120</a:t>
            </a:fld>
            <a:endParaRPr lang="en-US"/>
          </a:p>
        </p:txBody>
      </p:sp>
      <p:sp>
        <p:nvSpPr>
          <p:cNvPr id="6" name="Title 1"/>
          <p:cNvSpPr>
            <a:spLocks noGrp="1"/>
          </p:cNvSpPr>
          <p:nvPr>
            <p:ph type="title"/>
          </p:nvPr>
        </p:nvSpPr>
        <p:spPr>
          <a:xfrm>
            <a:off x="838200" y="365126"/>
            <a:ext cx="10515600" cy="969000"/>
          </a:xfrm>
        </p:spPr>
        <p:txBody>
          <a:bodyPr>
            <a:normAutofit/>
          </a:bodyPr>
          <a:lstStyle/>
          <a:p>
            <a:r>
              <a:rPr lang="en-US" sz="3600" dirty="0"/>
              <a:t>Phase I:</a:t>
            </a:r>
          </a:p>
        </p:txBody>
      </p:sp>
    </p:spTree>
    <p:extLst>
      <p:ext uri="{BB962C8B-B14F-4D97-AF65-F5344CB8AC3E}">
        <p14:creationId xmlns:p14="http://schemas.microsoft.com/office/powerpoint/2010/main" val="54404842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62131"/>
            <a:ext cx="10515600" cy="5898630"/>
          </a:xfrm>
        </p:spPr>
        <p:txBody>
          <a:bodyPr>
            <a:normAutofit/>
          </a:bodyPr>
          <a:lstStyle/>
          <a:p>
            <a:pPr marL="0" indent="0">
              <a:buNone/>
            </a:pPr>
            <a:r>
              <a:rPr lang="en-US" sz="2400" dirty="0">
                <a:solidFill>
                  <a:srgbClr val="C00000"/>
                </a:solidFill>
              </a:rPr>
              <a:t>        def mapper_1(self, _, line):</a:t>
            </a:r>
          </a:p>
          <a:p>
            <a:pPr marL="0" indent="0">
              <a:buNone/>
            </a:pPr>
            <a:r>
              <a:rPr lang="en-US" sz="2400" dirty="0">
                <a:solidFill>
                  <a:srgbClr val="C00000"/>
                </a:solidFill>
              </a:rPr>
              <a:t>                lst = line.split('\t')</a:t>
            </a:r>
          </a:p>
          <a:p>
            <a:pPr marL="0" indent="0">
              <a:buNone/>
            </a:pPr>
            <a:r>
              <a:rPr lang="en-US" sz="2400" dirty="0">
                <a:solidFill>
                  <a:srgbClr val="C00000"/>
                </a:solidFill>
              </a:rPr>
              <a:t>                movie_id = lst[1]</a:t>
            </a:r>
          </a:p>
          <a:p>
            <a:pPr marL="0" indent="0">
              <a:buNone/>
            </a:pPr>
            <a:r>
              <a:rPr lang="en-US" sz="2400" dirty="0">
                <a:solidFill>
                  <a:srgbClr val="C00000"/>
                </a:solidFill>
              </a:rPr>
              <a:t>                yield int(movie_id), 1</a:t>
            </a:r>
          </a:p>
          <a:p>
            <a:pPr marL="0" indent="0">
              <a:buNone/>
            </a:pPr>
            <a:endParaRPr lang="en-US" sz="2400" dirty="0">
              <a:solidFill>
                <a:srgbClr val="C00000"/>
              </a:solidFill>
            </a:endParaRPr>
          </a:p>
          <a:p>
            <a:pPr marL="0" indent="0">
              <a:buNone/>
            </a:pPr>
            <a:r>
              <a:rPr lang="en-US" sz="2400" dirty="0">
                <a:solidFill>
                  <a:srgbClr val="C00000"/>
                </a:solidFill>
              </a:rPr>
              <a:t>        def reducer_1(self, key, values):</a:t>
            </a:r>
          </a:p>
          <a:p>
            <a:pPr marL="0" indent="0">
              <a:buNone/>
            </a:pPr>
            <a:r>
              <a:rPr lang="en-US" sz="2400" dirty="0">
                <a:solidFill>
                  <a:srgbClr val="C00000"/>
                </a:solidFill>
              </a:rPr>
              <a:t>                yield key, sum(values)</a:t>
            </a:r>
          </a:p>
          <a:p>
            <a:pPr marL="0" indent="0">
              <a:buNone/>
            </a:pPr>
            <a:endParaRPr lang="en-US" sz="2400" dirty="0">
              <a:solidFill>
                <a:srgbClr val="C00000"/>
              </a:solidFill>
            </a:endParaRPr>
          </a:p>
          <a:p>
            <a:pPr marL="0" indent="0">
              <a:buNone/>
            </a:pPr>
            <a:r>
              <a:rPr lang="en-US" sz="2400" dirty="0">
                <a:solidFill>
                  <a:srgbClr val="C00000"/>
                </a:solidFill>
              </a:rPr>
              <a:t>if __name__ == '__main__':</a:t>
            </a:r>
          </a:p>
          <a:p>
            <a:pPr marL="0" indent="0">
              <a:buNone/>
            </a:pPr>
            <a:r>
              <a:rPr lang="en-US" sz="2400" dirty="0">
                <a:solidFill>
                  <a:srgbClr val="C00000"/>
                </a:solidFill>
              </a:rPr>
              <a:t>    CountMovieRatings.run()</a:t>
            </a:r>
          </a:p>
          <a:p>
            <a:pPr marL="0" indent="0">
              <a:buNone/>
            </a:pPr>
            <a:endParaRPr lang="en-US" sz="2400" dirty="0">
              <a:solidFill>
                <a:srgbClr val="C00000"/>
              </a:solidFill>
            </a:endParaRPr>
          </a:p>
          <a:p>
            <a:pPr marL="0" indent="0">
              <a:buNone/>
            </a:pPr>
            <a:r>
              <a:rPr lang="en-US" sz="2400" dirty="0"/>
              <a:t>To run Phase 1:</a:t>
            </a:r>
          </a:p>
          <a:p>
            <a:pPr marL="0" indent="0">
              <a:spcBef>
                <a:spcPts val="600"/>
              </a:spcBef>
              <a:buNone/>
            </a:pPr>
            <a:r>
              <a:rPr lang="en-US" sz="2400" dirty="0"/>
              <a:t>$</a:t>
            </a:r>
            <a:r>
              <a:rPr lang="en-US" sz="2400" dirty="0">
                <a:solidFill>
                  <a:srgbClr val="C00000"/>
                </a:solidFill>
              </a:rPr>
              <a:t> python3 phase1.py u.data &gt; out_phase_1</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121</a:t>
            </a:fld>
            <a:endParaRPr lang="en-US"/>
          </a:p>
        </p:txBody>
      </p:sp>
    </p:spTree>
    <p:extLst>
      <p:ext uri="{BB962C8B-B14F-4D97-AF65-F5344CB8AC3E}">
        <p14:creationId xmlns:p14="http://schemas.microsoft.com/office/powerpoint/2010/main" val="2191529703"/>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Phase II</a:t>
            </a:r>
          </a:p>
        </p:txBody>
      </p:sp>
      <p:sp>
        <p:nvSpPr>
          <p:cNvPr id="3" name="Content Placeholder 2"/>
          <p:cNvSpPr>
            <a:spLocks noGrp="1"/>
          </p:cNvSpPr>
          <p:nvPr>
            <p:ph idx="1"/>
          </p:nvPr>
        </p:nvSpPr>
        <p:spPr>
          <a:xfrm>
            <a:off x="838200" y="1825625"/>
            <a:ext cx="10515600" cy="4650126"/>
          </a:xfrm>
        </p:spPr>
        <p:txBody>
          <a:bodyPr>
            <a:normAutofit fontScale="85000" lnSpcReduction="20000"/>
          </a:bodyPr>
          <a:lstStyle/>
          <a:p>
            <a:pPr marL="0" indent="0">
              <a:buNone/>
            </a:pPr>
            <a:r>
              <a:rPr lang="en-US" dirty="0">
                <a:solidFill>
                  <a:srgbClr val="C00000"/>
                </a:solidFill>
              </a:rPr>
              <a:t>from mrjob.job import MRJob</a:t>
            </a:r>
          </a:p>
          <a:p>
            <a:pPr marL="0" indent="0">
              <a:buNone/>
            </a:pPr>
            <a:r>
              <a:rPr lang="en-US" dirty="0">
                <a:solidFill>
                  <a:srgbClr val="C00000"/>
                </a:solidFill>
              </a:rPr>
              <a:t>from mrjob.step import MRStep</a:t>
            </a:r>
          </a:p>
          <a:p>
            <a:pPr marL="0" indent="0">
              <a:buNone/>
            </a:pPr>
            <a:endParaRPr lang="en-US" dirty="0">
              <a:solidFill>
                <a:srgbClr val="C00000"/>
              </a:solidFill>
            </a:endParaRPr>
          </a:p>
          <a:p>
            <a:pPr marL="0" indent="0">
              <a:buNone/>
            </a:pPr>
            <a:r>
              <a:rPr lang="en-US" dirty="0">
                <a:solidFill>
                  <a:srgbClr val="C00000"/>
                </a:solidFill>
              </a:rPr>
              <a:t>class CountMovieRatings(MRJob):</a:t>
            </a:r>
          </a:p>
          <a:p>
            <a:pPr marL="0" indent="0">
              <a:buNone/>
            </a:pPr>
            <a:r>
              <a:rPr lang="en-US" dirty="0">
                <a:solidFill>
                  <a:srgbClr val="C00000"/>
                </a:solidFill>
              </a:rPr>
              <a:t>        def steps(self):</a:t>
            </a:r>
          </a:p>
          <a:p>
            <a:pPr marL="0" indent="0">
              <a:buNone/>
            </a:pPr>
            <a:r>
              <a:rPr lang="en-US" dirty="0">
                <a:solidFill>
                  <a:srgbClr val="C00000"/>
                </a:solidFill>
              </a:rPr>
              <a:t>                return [</a:t>
            </a:r>
          </a:p>
          <a:p>
            <a:pPr marL="0" indent="0">
              <a:buNone/>
            </a:pPr>
            <a:r>
              <a:rPr lang="en-US" dirty="0">
                <a:solidFill>
                  <a:srgbClr val="C00000"/>
                </a:solidFill>
              </a:rPr>
              <a:t>                        MRStep(mapper=self.mapper_1</a:t>
            </a:r>
          </a:p>
          <a:p>
            <a:pPr marL="0" indent="0">
              <a:buNone/>
            </a:pPr>
            <a:r>
              <a:rPr lang="en-US" dirty="0">
                <a:solidFill>
                  <a:srgbClr val="C00000"/>
                </a:solidFill>
              </a:rPr>
              <a:t>                        ,reducer=self.reducer_1</a:t>
            </a:r>
          </a:p>
          <a:p>
            <a:pPr marL="0" indent="0">
              <a:buNone/>
            </a:pPr>
            <a:r>
              <a:rPr lang="en-US" dirty="0">
                <a:solidFill>
                  <a:srgbClr val="C00000"/>
                </a:solidFill>
              </a:rPr>
              <a:t>                        )</a:t>
            </a:r>
          </a:p>
          <a:p>
            <a:pPr marL="0" indent="0">
              <a:buNone/>
            </a:pPr>
            <a:r>
              <a:rPr lang="en-US" dirty="0">
                <a:solidFill>
                  <a:srgbClr val="C00000"/>
                </a:solidFill>
              </a:rPr>
              <a:t>                        ,MRStep(reducer=self.reducer_2)</a:t>
            </a:r>
          </a:p>
          <a:p>
            <a:pPr marL="0" indent="0">
              <a:buNone/>
            </a:pPr>
            <a:r>
              <a:rPr lang="en-US" dirty="0">
                <a:solidFill>
                  <a:srgbClr val="C00000"/>
                </a:solidFill>
              </a:rPr>
              <a:t>                        ,MRStep(reducer=self.reducer_3)</a:t>
            </a:r>
          </a:p>
          <a:p>
            <a:pPr marL="0" indent="0">
              <a:buNone/>
            </a:pPr>
            <a:r>
              <a:rPr lang="en-US" dirty="0">
                <a:solidFill>
                  <a:srgbClr val="C00000"/>
                </a:solidFill>
              </a:rPr>
              <a:t>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122</a:t>
            </a:fld>
            <a:endParaRPr lang="en-US"/>
          </a:p>
        </p:txBody>
      </p:sp>
    </p:spTree>
    <p:extLst>
      <p:ext uri="{BB962C8B-B14F-4D97-AF65-F5344CB8AC3E}">
        <p14:creationId xmlns:p14="http://schemas.microsoft.com/office/powerpoint/2010/main" val="3151062743"/>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22092"/>
            <a:ext cx="10515600" cy="5554871"/>
          </a:xfrm>
        </p:spPr>
        <p:txBody>
          <a:bodyPr>
            <a:normAutofit/>
          </a:bodyPr>
          <a:lstStyle/>
          <a:p>
            <a:pPr marL="0" indent="0">
              <a:buNone/>
            </a:pPr>
            <a:r>
              <a:rPr lang="en-US" sz="2400" dirty="0">
                <a:solidFill>
                  <a:srgbClr val="C00000"/>
                </a:solidFill>
              </a:rPr>
              <a:t>        def mapper_1(self, _, line):</a:t>
            </a:r>
          </a:p>
          <a:p>
            <a:pPr marL="0" indent="0">
              <a:buNone/>
            </a:pPr>
            <a:r>
              <a:rPr lang="en-US" sz="2400" dirty="0">
                <a:solidFill>
                  <a:srgbClr val="C00000"/>
                </a:solidFill>
              </a:rPr>
              <a:t>                lst = line.split('\t')</a:t>
            </a:r>
          </a:p>
          <a:p>
            <a:pPr marL="0" indent="0">
              <a:buNone/>
            </a:pPr>
            <a:r>
              <a:rPr lang="en-US" sz="2400" dirty="0">
                <a:solidFill>
                  <a:srgbClr val="C00000"/>
                </a:solidFill>
              </a:rPr>
              <a:t>                if len(lst) == 2:  # out_phase_1</a:t>
            </a:r>
          </a:p>
          <a:p>
            <a:pPr marL="0" indent="0">
              <a:buNone/>
            </a:pPr>
            <a:r>
              <a:rPr lang="en-US" sz="2400" dirty="0">
                <a:solidFill>
                  <a:srgbClr val="C00000"/>
                </a:solidFill>
              </a:rPr>
              <a:t>                        movie_id, count = lst[0], lst[1]</a:t>
            </a:r>
          </a:p>
          <a:p>
            <a:pPr marL="0" indent="0">
              <a:buNone/>
            </a:pPr>
            <a:r>
              <a:rPr lang="en-US" sz="2400" dirty="0">
                <a:solidFill>
                  <a:srgbClr val="C00000"/>
                </a:solidFill>
              </a:rPr>
              <a:t>                        yield movie_id, ("", int(count))</a:t>
            </a:r>
          </a:p>
          <a:p>
            <a:pPr marL="0" indent="0">
              <a:buNone/>
            </a:pPr>
            <a:r>
              <a:rPr lang="en-US" sz="2400" dirty="0">
                <a:solidFill>
                  <a:srgbClr val="C00000"/>
                </a:solidFill>
              </a:rPr>
              <a:t>                else:  # file u.item</a:t>
            </a:r>
          </a:p>
          <a:p>
            <a:pPr marL="0" indent="0">
              <a:buNone/>
            </a:pPr>
            <a:r>
              <a:rPr lang="en-US" sz="2400" dirty="0">
                <a:solidFill>
                  <a:srgbClr val="C00000"/>
                </a:solidFill>
              </a:rPr>
              <a:t>                        lst = line.split('|')</a:t>
            </a:r>
          </a:p>
          <a:p>
            <a:pPr marL="0" indent="0">
              <a:buNone/>
            </a:pPr>
            <a:r>
              <a:rPr lang="en-US" sz="2400" dirty="0">
                <a:solidFill>
                  <a:srgbClr val="C00000"/>
                </a:solidFill>
              </a:rPr>
              <a:t>                        genre = [0] * 19</a:t>
            </a:r>
          </a:p>
          <a:p>
            <a:pPr marL="0" indent="0">
              <a:buNone/>
            </a:pPr>
            <a:r>
              <a:rPr lang="en-US" sz="2400" dirty="0">
                <a:solidFill>
                  <a:srgbClr val="C00000"/>
                </a:solidFill>
              </a:rPr>
              <a:t>                        movie_id, title, release_date  = lst[0], lst[1], lst[2]</a:t>
            </a:r>
          </a:p>
          <a:p>
            <a:pPr marL="0" indent="0">
              <a:buNone/>
            </a:pPr>
            <a:r>
              <a:rPr lang="en-US" sz="2400" dirty="0">
                <a:solidFill>
                  <a:srgbClr val="C00000"/>
                </a:solidFill>
              </a:rPr>
              <a:t>                        for i in range(0,19):</a:t>
            </a:r>
          </a:p>
          <a:p>
            <a:pPr marL="0" indent="0">
              <a:buNone/>
            </a:pPr>
            <a:r>
              <a:rPr lang="en-US" sz="2400" dirty="0">
                <a:solidFill>
                  <a:srgbClr val="C00000"/>
                </a:solidFill>
              </a:rPr>
              <a:t>                                genre[i] = lst[5+i]</a:t>
            </a:r>
          </a:p>
          <a:p>
            <a:pPr marL="0" indent="0">
              <a:buNone/>
            </a:pPr>
            <a:r>
              <a:rPr lang="en-US" sz="2400" dirty="0">
                <a:solidFill>
                  <a:srgbClr val="C00000"/>
                </a:solidFill>
              </a:rPr>
              <a:t>                        yield movie_id, (genre,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123</a:t>
            </a:fld>
            <a:endParaRPr lang="en-US"/>
          </a:p>
        </p:txBody>
      </p:sp>
    </p:spTree>
    <p:extLst>
      <p:ext uri="{BB962C8B-B14F-4D97-AF65-F5344CB8AC3E}">
        <p14:creationId xmlns:p14="http://schemas.microsoft.com/office/powerpoint/2010/main" val="258453228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22092"/>
            <a:ext cx="10515600" cy="5554871"/>
          </a:xfrm>
        </p:spPr>
        <p:txBody>
          <a:bodyPr>
            <a:normAutofit/>
          </a:bodyPr>
          <a:lstStyle/>
          <a:p>
            <a:pPr marL="0" indent="0">
              <a:buNone/>
            </a:pPr>
            <a:r>
              <a:rPr lang="en-US" sz="2400" dirty="0">
                <a:solidFill>
                  <a:srgbClr val="C00000"/>
                </a:solidFill>
              </a:rPr>
              <a:t>        def reducer_1(self, key, values):</a:t>
            </a:r>
          </a:p>
          <a:p>
            <a:pPr marL="0" indent="0">
              <a:buNone/>
            </a:pPr>
            <a:r>
              <a:rPr lang="en-US" sz="2400" dirty="0">
                <a:solidFill>
                  <a:srgbClr val="C00000"/>
                </a:solidFill>
              </a:rPr>
              <a:t>                cnt = None</a:t>
            </a:r>
          </a:p>
          <a:p>
            <a:pPr marL="0" indent="0">
              <a:buNone/>
            </a:pPr>
            <a:r>
              <a:rPr lang="en-US" sz="2400" dirty="0">
                <a:solidFill>
                  <a:srgbClr val="C00000"/>
                </a:solidFill>
              </a:rPr>
              <a:t>                for genre, count in values:</a:t>
            </a:r>
          </a:p>
          <a:p>
            <a:pPr marL="0" indent="0">
              <a:buNone/>
            </a:pPr>
            <a:r>
              <a:rPr lang="en-US" sz="2400" dirty="0">
                <a:solidFill>
                  <a:srgbClr val="C00000"/>
                </a:solidFill>
              </a:rPr>
              <a:t>                        if count:</a:t>
            </a:r>
          </a:p>
          <a:p>
            <a:pPr marL="0" indent="0">
              <a:buNone/>
            </a:pPr>
            <a:r>
              <a:rPr lang="en-US" sz="2400" dirty="0">
                <a:solidFill>
                  <a:srgbClr val="C00000"/>
                </a:solidFill>
              </a:rPr>
              <a:t>                                cnt = count</a:t>
            </a:r>
          </a:p>
          <a:p>
            <a:pPr marL="0" indent="0">
              <a:buNone/>
            </a:pPr>
            <a:r>
              <a:rPr lang="en-US" sz="2400" dirty="0">
                <a:solidFill>
                  <a:srgbClr val="C00000"/>
                </a:solidFill>
              </a:rPr>
              <a:t>                        else:</a:t>
            </a:r>
          </a:p>
          <a:p>
            <a:pPr marL="0" indent="0">
              <a:buNone/>
            </a:pPr>
            <a:r>
              <a:rPr lang="en-US" sz="2400" dirty="0">
                <a:solidFill>
                  <a:srgbClr val="C00000"/>
                </a:solidFill>
              </a:rPr>
              <a:t>                                for i in range(0,19):</a:t>
            </a:r>
          </a:p>
          <a:p>
            <a:pPr marL="0" indent="0">
              <a:buNone/>
            </a:pPr>
            <a:r>
              <a:rPr lang="en-US" sz="2400" dirty="0">
                <a:solidFill>
                  <a:srgbClr val="C00000"/>
                </a:solidFill>
              </a:rPr>
              <a:t>                                        yield i, int(cnt) * int(genre[i])</a:t>
            </a:r>
          </a:p>
          <a:p>
            <a:pPr marL="0" indent="0">
              <a:buNone/>
            </a:pPr>
            <a:endParaRPr lang="en-US" sz="2400" dirty="0">
              <a:solidFill>
                <a:srgbClr val="C00000"/>
              </a:solidFill>
            </a:endParaRPr>
          </a:p>
          <a:p>
            <a:pPr marL="0" indent="0">
              <a:buNone/>
            </a:pPr>
            <a:r>
              <a:rPr lang="en-US" sz="2400" dirty="0">
                <a:solidFill>
                  <a:srgbClr val="C00000"/>
                </a:solidFill>
              </a:rPr>
              <a:t>        def reducer_2(self, key, values):</a:t>
            </a:r>
          </a:p>
          <a:p>
            <a:pPr marL="0" indent="0">
              <a:buNone/>
            </a:pPr>
            <a:r>
              <a:rPr lang="en-US" sz="2400" dirty="0">
                <a:solidFill>
                  <a:srgbClr val="C00000"/>
                </a:solidFill>
              </a:rPr>
              <a:t>                yield 1, str(sum(values)).zfill(5)+ str(key)</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124</a:t>
            </a:fld>
            <a:endParaRPr lang="en-US"/>
          </a:p>
        </p:txBody>
      </p:sp>
    </p:spTree>
    <p:extLst>
      <p:ext uri="{BB962C8B-B14F-4D97-AF65-F5344CB8AC3E}">
        <p14:creationId xmlns:p14="http://schemas.microsoft.com/office/powerpoint/2010/main" val="3269490800"/>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16964"/>
            <a:ext cx="10515600" cy="5359999"/>
          </a:xfrm>
        </p:spPr>
        <p:txBody>
          <a:bodyPr>
            <a:normAutofit/>
          </a:bodyPr>
          <a:lstStyle/>
          <a:p>
            <a:pPr marL="0" indent="0">
              <a:buNone/>
            </a:pPr>
            <a:r>
              <a:rPr lang="en-US" sz="2400" dirty="0">
                <a:solidFill>
                  <a:srgbClr val="C00000"/>
                </a:solidFill>
              </a:rPr>
              <a:t>        def reducer_3(self, key, values):</a:t>
            </a:r>
          </a:p>
          <a:p>
            <a:pPr marL="0" indent="0">
              <a:buNone/>
            </a:pPr>
            <a:r>
              <a:rPr lang="en-US" sz="2400" dirty="0">
                <a:solidFill>
                  <a:srgbClr val="C00000"/>
                </a:solidFill>
              </a:rPr>
              <a:t>                values = sorted(values, reverse=True)</a:t>
            </a:r>
          </a:p>
          <a:p>
            <a:pPr marL="0" indent="0">
              <a:buNone/>
            </a:pPr>
            <a:r>
              <a:rPr lang="en-US" sz="2400" dirty="0">
                <a:solidFill>
                  <a:srgbClr val="C00000"/>
                </a:solidFill>
              </a:rPr>
              <a:t>                for val in values:</a:t>
            </a:r>
          </a:p>
          <a:p>
            <a:pPr marL="0" indent="0">
              <a:buNone/>
            </a:pPr>
            <a:r>
              <a:rPr lang="en-US" sz="2400" dirty="0">
                <a:solidFill>
                  <a:srgbClr val="C00000"/>
                </a:solidFill>
              </a:rPr>
              <a:t>                        yield int(val[5:]), int(val[0:5])</a:t>
            </a:r>
          </a:p>
          <a:p>
            <a:pPr marL="0" indent="0">
              <a:buNone/>
            </a:pPr>
            <a:endParaRPr lang="en-US" sz="2400" dirty="0">
              <a:solidFill>
                <a:srgbClr val="C00000"/>
              </a:solidFill>
            </a:endParaRPr>
          </a:p>
          <a:p>
            <a:pPr marL="0" indent="0">
              <a:buNone/>
            </a:pPr>
            <a:r>
              <a:rPr lang="en-US" sz="2400" dirty="0">
                <a:solidFill>
                  <a:srgbClr val="C00000"/>
                </a:solidFill>
              </a:rPr>
              <a:t>if __name__ == '__main__':</a:t>
            </a:r>
          </a:p>
          <a:p>
            <a:pPr marL="0" indent="0">
              <a:buNone/>
            </a:pPr>
            <a:r>
              <a:rPr lang="en-US" sz="2400" dirty="0">
                <a:solidFill>
                  <a:srgbClr val="C00000"/>
                </a:solidFill>
              </a:rPr>
              <a:t>    CountMovieRatings.run()</a:t>
            </a:r>
          </a:p>
          <a:p>
            <a:pPr marL="0" indent="0">
              <a:buNone/>
            </a:pPr>
            <a:endParaRPr lang="en-US" sz="2400" dirty="0"/>
          </a:p>
          <a:p>
            <a:r>
              <a:rPr lang="en-US" sz="2400" dirty="0"/>
              <a:t>To run Phase II:</a:t>
            </a:r>
          </a:p>
          <a:p>
            <a:pPr marL="0" indent="0">
              <a:buNone/>
            </a:pPr>
            <a:r>
              <a:rPr lang="en-US" sz="2400" dirty="0"/>
              <a:t>$ </a:t>
            </a:r>
            <a:r>
              <a:rPr lang="en-US" sz="2400" dirty="0">
                <a:solidFill>
                  <a:srgbClr val="C00000"/>
                </a:solidFill>
              </a:rPr>
              <a:t>python3 phase_2.py out_phase_1 u.item</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125</a:t>
            </a:fld>
            <a:endParaRPr lang="en-US"/>
          </a:p>
        </p:txBody>
      </p:sp>
    </p:spTree>
    <p:extLst>
      <p:ext uri="{BB962C8B-B14F-4D97-AF65-F5344CB8AC3E}">
        <p14:creationId xmlns:p14="http://schemas.microsoft.com/office/powerpoint/2010/main" val="3181256874"/>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41738"/>
            <a:ext cx="2829910" cy="6479737"/>
          </a:xfrm>
        </p:spPr>
        <p:txBody>
          <a:bodyPr>
            <a:normAutofit fontScale="70000" lnSpcReduction="20000"/>
          </a:bodyPr>
          <a:lstStyle/>
          <a:p>
            <a:pPr marL="0" indent="0">
              <a:buNone/>
            </a:pPr>
            <a:r>
              <a:rPr lang="en-US" dirty="0">
                <a:solidFill>
                  <a:srgbClr val="00B050"/>
                </a:solidFill>
              </a:rPr>
              <a:t>8	39895</a:t>
            </a:r>
          </a:p>
          <a:p>
            <a:pPr marL="0" indent="0">
              <a:buNone/>
            </a:pPr>
            <a:r>
              <a:rPr lang="en-US" dirty="0">
                <a:solidFill>
                  <a:srgbClr val="00B050"/>
                </a:solidFill>
              </a:rPr>
              <a:t>5	29832</a:t>
            </a:r>
          </a:p>
          <a:p>
            <a:pPr marL="0" indent="0">
              <a:buNone/>
            </a:pPr>
            <a:r>
              <a:rPr lang="en-US" dirty="0">
                <a:solidFill>
                  <a:srgbClr val="00B050"/>
                </a:solidFill>
              </a:rPr>
              <a:t>1	25589</a:t>
            </a:r>
          </a:p>
          <a:p>
            <a:pPr marL="0" indent="0">
              <a:buNone/>
            </a:pPr>
            <a:r>
              <a:rPr lang="en-US" dirty="0">
                <a:solidFill>
                  <a:srgbClr val="00B050"/>
                </a:solidFill>
              </a:rPr>
              <a:t>16	21872</a:t>
            </a:r>
          </a:p>
          <a:p>
            <a:pPr marL="0" indent="0">
              <a:buNone/>
            </a:pPr>
            <a:r>
              <a:rPr lang="en-US" dirty="0">
                <a:solidFill>
                  <a:srgbClr val="00B050"/>
                </a:solidFill>
              </a:rPr>
              <a:t>14	19461</a:t>
            </a:r>
          </a:p>
          <a:p>
            <a:pPr marL="0" indent="0">
              <a:buNone/>
            </a:pPr>
            <a:r>
              <a:rPr lang="en-US" dirty="0">
                <a:solidFill>
                  <a:srgbClr val="00B050"/>
                </a:solidFill>
              </a:rPr>
              <a:t>2	13753</a:t>
            </a:r>
          </a:p>
          <a:p>
            <a:pPr marL="0" indent="0">
              <a:buNone/>
            </a:pPr>
            <a:r>
              <a:rPr lang="en-US" dirty="0">
                <a:solidFill>
                  <a:srgbClr val="00B050"/>
                </a:solidFill>
              </a:rPr>
              <a:t>15	12730</a:t>
            </a:r>
          </a:p>
          <a:p>
            <a:pPr marL="0" indent="0">
              <a:buNone/>
            </a:pPr>
            <a:r>
              <a:rPr lang="en-US" dirty="0">
                <a:solidFill>
                  <a:srgbClr val="00B050"/>
                </a:solidFill>
              </a:rPr>
              <a:t>17	9398</a:t>
            </a:r>
          </a:p>
          <a:p>
            <a:pPr marL="0" indent="0">
              <a:buNone/>
            </a:pPr>
            <a:r>
              <a:rPr lang="en-US" dirty="0">
                <a:solidFill>
                  <a:srgbClr val="00B050"/>
                </a:solidFill>
              </a:rPr>
              <a:t>6	8055</a:t>
            </a:r>
          </a:p>
          <a:p>
            <a:pPr marL="0" indent="0">
              <a:buNone/>
            </a:pPr>
            <a:r>
              <a:rPr lang="en-US" dirty="0">
                <a:solidFill>
                  <a:srgbClr val="00B050"/>
                </a:solidFill>
              </a:rPr>
              <a:t>4	7182</a:t>
            </a:r>
          </a:p>
          <a:p>
            <a:pPr marL="0" indent="0">
              <a:buNone/>
            </a:pPr>
            <a:r>
              <a:rPr lang="en-US" dirty="0">
                <a:solidFill>
                  <a:srgbClr val="00B050"/>
                </a:solidFill>
              </a:rPr>
              <a:t>11	5317</a:t>
            </a:r>
          </a:p>
          <a:p>
            <a:pPr marL="0" indent="0">
              <a:buNone/>
            </a:pPr>
            <a:r>
              <a:rPr lang="en-US" dirty="0">
                <a:solidFill>
                  <a:srgbClr val="00B050"/>
                </a:solidFill>
              </a:rPr>
              <a:t>13	5245</a:t>
            </a:r>
          </a:p>
          <a:p>
            <a:pPr marL="0" indent="0">
              <a:buNone/>
            </a:pPr>
            <a:r>
              <a:rPr lang="en-US" dirty="0">
                <a:solidFill>
                  <a:srgbClr val="00B050"/>
                </a:solidFill>
              </a:rPr>
              <a:t>12	4954</a:t>
            </a:r>
          </a:p>
          <a:p>
            <a:pPr marL="0" indent="0">
              <a:buNone/>
            </a:pPr>
            <a:r>
              <a:rPr lang="en-US" dirty="0">
                <a:solidFill>
                  <a:srgbClr val="00B050"/>
                </a:solidFill>
              </a:rPr>
              <a:t>3	3605</a:t>
            </a:r>
          </a:p>
          <a:p>
            <a:pPr marL="0" indent="0">
              <a:buNone/>
            </a:pPr>
            <a:r>
              <a:rPr lang="en-US" dirty="0">
                <a:solidFill>
                  <a:srgbClr val="00B050"/>
                </a:solidFill>
              </a:rPr>
              <a:t>10	1733</a:t>
            </a:r>
          </a:p>
          <a:p>
            <a:pPr marL="0" indent="0">
              <a:buNone/>
            </a:pPr>
            <a:r>
              <a:rPr lang="en-US" dirty="0">
                <a:solidFill>
                  <a:srgbClr val="00B050"/>
                </a:solidFill>
              </a:rPr>
              <a:t>9	1352</a:t>
            </a:r>
          </a:p>
          <a:p>
            <a:pPr marL="0" indent="0">
              <a:buNone/>
            </a:pPr>
            <a:r>
              <a:rPr lang="en-US" dirty="0">
                <a:solidFill>
                  <a:srgbClr val="00B050"/>
                </a:solidFill>
              </a:rPr>
              <a:t>7	758</a:t>
            </a:r>
          </a:p>
          <a:p>
            <a:pPr marL="0" indent="0">
              <a:buNone/>
            </a:pPr>
            <a:r>
              <a:rPr lang="en-US" dirty="0">
                <a:solidFill>
                  <a:srgbClr val="00B050"/>
                </a:solidFill>
              </a:rPr>
              <a:t>0	10</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126</a:t>
            </a:fld>
            <a:endParaRPr lang="en-US"/>
          </a:p>
        </p:txBody>
      </p:sp>
      <p:sp>
        <p:nvSpPr>
          <p:cNvPr id="6" name="Rectangle 5"/>
          <p:cNvSpPr/>
          <p:nvPr/>
        </p:nvSpPr>
        <p:spPr>
          <a:xfrm>
            <a:off x="8776137" y="474519"/>
            <a:ext cx="2028497" cy="5909310"/>
          </a:xfrm>
          <a:prstGeom prst="rect">
            <a:avLst/>
          </a:prstGeom>
        </p:spPr>
        <p:txBody>
          <a:bodyPr wrap="square">
            <a:spAutoFit/>
          </a:bodyPr>
          <a:lstStyle/>
          <a:p>
            <a:r>
              <a:rPr lang="en-US" sz="2000" dirty="0">
                <a:solidFill>
                  <a:srgbClr val="C00000"/>
                </a:solidFill>
              </a:rPr>
              <a:t>0 Unknown</a:t>
            </a:r>
          </a:p>
          <a:p>
            <a:r>
              <a:rPr lang="en-US" sz="2000" dirty="0">
                <a:solidFill>
                  <a:srgbClr val="C00000"/>
                </a:solidFill>
              </a:rPr>
              <a:t>1 Action</a:t>
            </a:r>
          </a:p>
          <a:p>
            <a:r>
              <a:rPr lang="en-US" sz="2000" dirty="0">
                <a:solidFill>
                  <a:srgbClr val="C00000"/>
                </a:solidFill>
              </a:rPr>
              <a:t>2 Adventure</a:t>
            </a:r>
          </a:p>
          <a:p>
            <a:r>
              <a:rPr lang="en-US" sz="2000" dirty="0">
                <a:solidFill>
                  <a:srgbClr val="C00000"/>
                </a:solidFill>
              </a:rPr>
              <a:t>3 Animation</a:t>
            </a:r>
          </a:p>
          <a:p>
            <a:r>
              <a:rPr lang="en-US" sz="2000" dirty="0">
                <a:solidFill>
                  <a:srgbClr val="C00000"/>
                </a:solidFill>
              </a:rPr>
              <a:t>4 Children</a:t>
            </a:r>
          </a:p>
          <a:p>
            <a:r>
              <a:rPr lang="en-US" sz="2000" dirty="0">
                <a:solidFill>
                  <a:srgbClr val="C00000"/>
                </a:solidFill>
              </a:rPr>
              <a:t>5 Comedy</a:t>
            </a:r>
          </a:p>
          <a:p>
            <a:r>
              <a:rPr lang="en-US" sz="2000" dirty="0">
                <a:solidFill>
                  <a:srgbClr val="C00000"/>
                </a:solidFill>
              </a:rPr>
              <a:t>6 Crime</a:t>
            </a:r>
          </a:p>
          <a:p>
            <a:r>
              <a:rPr lang="en-US" sz="2000" dirty="0">
                <a:solidFill>
                  <a:srgbClr val="C00000"/>
                </a:solidFill>
              </a:rPr>
              <a:t>7 Documentary</a:t>
            </a:r>
          </a:p>
          <a:p>
            <a:r>
              <a:rPr lang="en-US" sz="2000" dirty="0">
                <a:solidFill>
                  <a:srgbClr val="C00000"/>
                </a:solidFill>
              </a:rPr>
              <a:t>8 Drama</a:t>
            </a:r>
          </a:p>
          <a:p>
            <a:r>
              <a:rPr lang="en-US" sz="2000" dirty="0">
                <a:solidFill>
                  <a:srgbClr val="C00000"/>
                </a:solidFill>
              </a:rPr>
              <a:t>9 Fantasy</a:t>
            </a:r>
          </a:p>
          <a:p>
            <a:r>
              <a:rPr lang="en-US" sz="2000" dirty="0">
                <a:solidFill>
                  <a:srgbClr val="C00000"/>
                </a:solidFill>
              </a:rPr>
              <a:t>10 Film Noir</a:t>
            </a:r>
          </a:p>
          <a:p>
            <a:r>
              <a:rPr lang="en-US" sz="2000" dirty="0">
                <a:solidFill>
                  <a:srgbClr val="C00000"/>
                </a:solidFill>
              </a:rPr>
              <a:t>11 Horror</a:t>
            </a:r>
          </a:p>
          <a:p>
            <a:r>
              <a:rPr lang="en-US" sz="2000" dirty="0">
                <a:solidFill>
                  <a:srgbClr val="C00000"/>
                </a:solidFill>
              </a:rPr>
              <a:t>12 Musical</a:t>
            </a:r>
          </a:p>
          <a:p>
            <a:r>
              <a:rPr lang="en-US" sz="2000" dirty="0">
                <a:solidFill>
                  <a:srgbClr val="C00000"/>
                </a:solidFill>
              </a:rPr>
              <a:t>13 Mystery</a:t>
            </a:r>
          </a:p>
          <a:p>
            <a:r>
              <a:rPr lang="en-US" sz="2000" dirty="0">
                <a:solidFill>
                  <a:srgbClr val="C00000"/>
                </a:solidFill>
              </a:rPr>
              <a:t>14 Romance</a:t>
            </a:r>
          </a:p>
          <a:p>
            <a:r>
              <a:rPr lang="en-US" sz="2000" dirty="0">
                <a:solidFill>
                  <a:srgbClr val="C00000"/>
                </a:solidFill>
              </a:rPr>
              <a:t>15 Sci-Fi</a:t>
            </a:r>
          </a:p>
          <a:p>
            <a:r>
              <a:rPr lang="en-US" sz="2000" dirty="0">
                <a:solidFill>
                  <a:srgbClr val="C00000"/>
                </a:solidFill>
              </a:rPr>
              <a:t>16 Thriller</a:t>
            </a:r>
          </a:p>
          <a:p>
            <a:r>
              <a:rPr lang="en-US" sz="2000" dirty="0">
                <a:solidFill>
                  <a:srgbClr val="C00000"/>
                </a:solidFill>
              </a:rPr>
              <a:t>17 War</a:t>
            </a:r>
          </a:p>
          <a:p>
            <a:r>
              <a:rPr lang="en-US" sz="2000" dirty="0">
                <a:solidFill>
                  <a:srgbClr val="C00000"/>
                </a:solidFill>
              </a:rPr>
              <a:t>18 Western</a:t>
            </a:r>
            <a:endParaRPr lang="en-US" sz="2000" dirty="0"/>
          </a:p>
        </p:txBody>
      </p:sp>
    </p:spTree>
    <p:extLst>
      <p:ext uri="{BB962C8B-B14F-4D97-AF65-F5344CB8AC3E}">
        <p14:creationId xmlns:p14="http://schemas.microsoft.com/office/powerpoint/2010/main" val="177847282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5D979D-55A7-439C-AF05-7DB890FC0139}"/>
              </a:ext>
            </a:extLst>
          </p:cNvPr>
          <p:cNvSpPr>
            <a:spLocks noGrp="1"/>
          </p:cNvSpPr>
          <p:nvPr>
            <p:ph idx="1"/>
          </p:nvPr>
        </p:nvSpPr>
        <p:spPr>
          <a:xfrm>
            <a:off x="838200" y="870226"/>
            <a:ext cx="8341139" cy="5791200"/>
          </a:xfrm>
        </p:spPr>
        <p:txBody>
          <a:bodyPr>
            <a:normAutofit fontScale="70000" lnSpcReduction="20000"/>
          </a:bodyPr>
          <a:lstStyle/>
          <a:p>
            <a:pPr marL="0" indent="0">
              <a:buNone/>
            </a:pPr>
            <a:r>
              <a:rPr lang="en-US" dirty="0">
                <a:solidFill>
                  <a:srgbClr val="C00000"/>
                </a:solidFill>
              </a:rPr>
              <a:t>class airline(MRJob):</a:t>
            </a:r>
          </a:p>
          <a:p>
            <a:pPr marL="0" indent="0">
              <a:buNone/>
            </a:pPr>
            <a:r>
              <a:rPr lang="en-US" dirty="0">
                <a:solidFill>
                  <a:srgbClr val="C00000"/>
                </a:solidFill>
              </a:rPr>
              <a:t>    def steps(self):</a:t>
            </a:r>
          </a:p>
          <a:p>
            <a:pPr marL="0" indent="0">
              <a:spcBef>
                <a:spcPts val="400"/>
              </a:spcBef>
              <a:buNone/>
            </a:pPr>
            <a:r>
              <a:rPr lang="en-US" dirty="0">
                <a:solidFill>
                  <a:srgbClr val="C00000"/>
                </a:solidFill>
              </a:rPr>
              <a:t>        return [</a:t>
            </a:r>
          </a:p>
          <a:p>
            <a:pPr marL="0" indent="0">
              <a:spcBef>
                <a:spcPts val="400"/>
              </a:spcBef>
              <a:buNone/>
            </a:pPr>
            <a:r>
              <a:rPr lang="en-US" dirty="0">
                <a:solidFill>
                  <a:srgbClr val="C00000"/>
                </a:solidFill>
              </a:rPr>
              <a:t>            MRStep(mapper=self.mapper1,</a:t>
            </a:r>
          </a:p>
          <a:p>
            <a:pPr marL="0" indent="0">
              <a:spcBef>
                <a:spcPts val="400"/>
              </a:spcBef>
              <a:buNone/>
            </a:pPr>
            <a:r>
              <a:rPr lang="en-US" dirty="0">
                <a:solidFill>
                  <a:srgbClr val="C00000"/>
                </a:solidFill>
              </a:rPr>
              <a:t>                   reducer=self.reducer1</a:t>
            </a:r>
          </a:p>
          <a:p>
            <a:pPr marL="0" indent="0">
              <a:spcBef>
                <a:spcPts val="400"/>
              </a:spcBef>
              <a:buNone/>
            </a:pPr>
            <a:r>
              <a:rPr lang="en-US" dirty="0">
                <a:solidFill>
                  <a:srgbClr val="C00000"/>
                </a:solidFill>
              </a:rPr>
              <a:t>            ),</a:t>
            </a:r>
          </a:p>
          <a:p>
            <a:pPr marL="0" indent="0">
              <a:spcBef>
                <a:spcPts val="400"/>
              </a:spcBef>
              <a:buNone/>
            </a:pPr>
            <a:r>
              <a:rPr lang="en-US" dirty="0">
                <a:solidFill>
                  <a:srgbClr val="C00000"/>
                </a:solidFill>
              </a:rPr>
              <a:t>            MRStep(#mapper=self.mapper2,</a:t>
            </a:r>
          </a:p>
          <a:p>
            <a:pPr marL="0" indent="0">
              <a:spcBef>
                <a:spcPts val="400"/>
              </a:spcBef>
              <a:buNone/>
            </a:pPr>
            <a:r>
              <a:rPr lang="en-US" dirty="0">
                <a:solidFill>
                  <a:srgbClr val="C00000"/>
                </a:solidFill>
              </a:rPr>
              <a:t>                   reducer=self.reducer2)</a:t>
            </a:r>
          </a:p>
          <a:p>
            <a:pPr marL="0" indent="0">
              <a:spcBef>
                <a:spcPts val="400"/>
              </a:spcBef>
              <a:buNone/>
            </a:pPr>
            <a:r>
              <a:rPr lang="en-US" dirty="0">
                <a:solidFill>
                  <a:srgbClr val="C00000"/>
                </a:solidFill>
              </a:rPr>
              <a:t>        ]</a:t>
            </a:r>
          </a:p>
          <a:p>
            <a:pPr marL="0" indent="0">
              <a:buNone/>
            </a:pPr>
            <a:r>
              <a:rPr lang="en-US" dirty="0">
                <a:solidFill>
                  <a:srgbClr val="C00000"/>
                </a:solidFill>
              </a:rPr>
              <a:t>    def mapper1(self, _, line):</a:t>
            </a:r>
          </a:p>
          <a:p>
            <a:pPr marL="0" indent="0">
              <a:spcBef>
                <a:spcPts val="400"/>
              </a:spcBef>
              <a:buNone/>
            </a:pPr>
            <a:r>
              <a:rPr lang="en-US" dirty="0">
                <a:solidFill>
                  <a:srgbClr val="C00000"/>
                </a:solidFill>
              </a:rPr>
              <a:t>        lst = line.split(',')</a:t>
            </a:r>
          </a:p>
          <a:p>
            <a:pPr marL="0" indent="0">
              <a:spcBef>
                <a:spcPts val="400"/>
              </a:spcBef>
              <a:buNone/>
            </a:pPr>
            <a:r>
              <a:rPr lang="en-US" dirty="0">
                <a:solidFill>
                  <a:srgbClr val="C00000"/>
                </a:solidFill>
              </a:rPr>
              <a:t>        airline = lst[4]</a:t>
            </a:r>
          </a:p>
          <a:p>
            <a:pPr marL="0" indent="0">
              <a:spcBef>
                <a:spcPts val="400"/>
              </a:spcBef>
              <a:buNone/>
            </a:pPr>
            <a:r>
              <a:rPr lang="en-US" dirty="0">
                <a:solidFill>
                  <a:srgbClr val="C00000"/>
                </a:solidFill>
              </a:rPr>
              <a:t>        yield airline, 1</a:t>
            </a:r>
          </a:p>
          <a:p>
            <a:pPr marL="0" indent="0">
              <a:spcBef>
                <a:spcPts val="0"/>
              </a:spcBef>
              <a:buNone/>
            </a:pPr>
            <a:endParaRPr lang="en-US" dirty="0">
              <a:solidFill>
                <a:srgbClr val="C00000"/>
              </a:solidFill>
            </a:endParaRPr>
          </a:p>
          <a:p>
            <a:pPr marL="0" indent="0">
              <a:spcBef>
                <a:spcPts val="0"/>
              </a:spcBef>
              <a:buNone/>
            </a:pPr>
            <a:r>
              <a:rPr lang="en-US" dirty="0">
                <a:solidFill>
                  <a:srgbClr val="C00000"/>
                </a:solidFill>
              </a:rPr>
              <a:t>    def reducer1(self, key, values):</a:t>
            </a:r>
          </a:p>
          <a:p>
            <a:pPr marL="0" indent="0">
              <a:spcBef>
                <a:spcPts val="400"/>
              </a:spcBef>
              <a:buNone/>
            </a:pPr>
            <a:r>
              <a:rPr lang="en-US" dirty="0">
                <a:solidFill>
                  <a:srgbClr val="C00000"/>
                </a:solidFill>
              </a:rPr>
              <a:t>        yield None, (sum(values), key)</a:t>
            </a:r>
          </a:p>
          <a:p>
            <a:pPr marL="0" indent="0">
              <a:spcBef>
                <a:spcPts val="0"/>
              </a:spcBef>
              <a:buNone/>
            </a:pPr>
            <a:endParaRPr lang="en-US" dirty="0">
              <a:solidFill>
                <a:srgbClr val="C00000"/>
              </a:solidFill>
            </a:endParaRPr>
          </a:p>
          <a:p>
            <a:pPr marL="0" indent="0">
              <a:spcBef>
                <a:spcPts val="0"/>
              </a:spcBef>
              <a:buNone/>
            </a:pPr>
            <a:r>
              <a:rPr lang="en-US" dirty="0">
                <a:solidFill>
                  <a:srgbClr val="C00000"/>
                </a:solidFill>
              </a:rPr>
              <a:t>    def reducer2(self, _, count_and_airline):</a:t>
            </a:r>
          </a:p>
          <a:p>
            <a:pPr marL="0" indent="0">
              <a:spcBef>
                <a:spcPts val="400"/>
              </a:spcBef>
              <a:buNone/>
            </a:pPr>
            <a:r>
              <a:rPr lang="en-US" dirty="0">
                <a:solidFill>
                  <a:srgbClr val="C00000"/>
                </a:solidFill>
              </a:rPr>
              <a:t>        yield max(count_and_airline)</a:t>
            </a:r>
          </a:p>
          <a:p>
            <a:pPr marL="0" indent="0">
              <a:spcBef>
                <a:spcPts val="0"/>
              </a:spcBef>
              <a:buNone/>
            </a:pPr>
            <a:endParaRPr lang="en-US" dirty="0">
              <a:solidFill>
                <a:srgbClr val="C00000"/>
              </a:solidFill>
            </a:endParaRPr>
          </a:p>
          <a:p>
            <a:pPr marL="0" indent="0">
              <a:spcBef>
                <a:spcPts val="600"/>
              </a:spcBef>
              <a:buNone/>
            </a:pPr>
            <a:r>
              <a:rPr lang="en-US" dirty="0">
                <a:solidFill>
                  <a:srgbClr val="C00000"/>
                </a:solidFill>
              </a:rPr>
              <a:t>if __name__ == '__main__':</a:t>
            </a:r>
          </a:p>
          <a:p>
            <a:pPr marL="0" indent="0">
              <a:spcBef>
                <a:spcPts val="400"/>
              </a:spcBef>
              <a:buNone/>
            </a:pPr>
            <a:r>
              <a:rPr lang="en-US" dirty="0">
                <a:solidFill>
                  <a:srgbClr val="C00000"/>
                </a:solidFill>
              </a:rPr>
              <a:t>    airline.run()</a:t>
            </a:r>
          </a:p>
        </p:txBody>
      </p:sp>
      <p:sp>
        <p:nvSpPr>
          <p:cNvPr id="4" name="Footer Placeholder 3">
            <a:extLst>
              <a:ext uri="{FF2B5EF4-FFF2-40B4-BE49-F238E27FC236}">
                <a16:creationId xmlns:a16="http://schemas.microsoft.com/office/drawing/2014/main" id="{90FEF61A-DFE7-450E-B55D-D91B6C41CDF3}"/>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CE1052F0-80CE-47F4-9B66-02ABCEB8D784}"/>
              </a:ext>
            </a:extLst>
          </p:cNvPr>
          <p:cNvSpPr>
            <a:spLocks noGrp="1"/>
          </p:cNvSpPr>
          <p:nvPr>
            <p:ph type="sldNum" sz="quarter" idx="12"/>
          </p:nvPr>
        </p:nvSpPr>
        <p:spPr/>
        <p:txBody>
          <a:bodyPr/>
          <a:lstStyle/>
          <a:p>
            <a:fld id="{A9CC7422-6785-4937-ADD4-925A9EA90A0C}" type="slidenum">
              <a:rPr lang="en-US" smtClean="0"/>
              <a:t>127</a:t>
            </a:fld>
            <a:endParaRPr lang="en-US"/>
          </a:p>
        </p:txBody>
      </p:sp>
      <p:sp>
        <p:nvSpPr>
          <p:cNvPr id="7" name="TextBox 6">
            <a:extLst>
              <a:ext uri="{FF2B5EF4-FFF2-40B4-BE49-F238E27FC236}">
                <a16:creationId xmlns:a16="http://schemas.microsoft.com/office/drawing/2014/main" id="{0EF7BA21-3F24-43D3-98DE-8B64F085B8C4}"/>
              </a:ext>
            </a:extLst>
          </p:cNvPr>
          <p:cNvSpPr txBox="1"/>
          <p:nvPr/>
        </p:nvSpPr>
        <p:spPr>
          <a:xfrm>
            <a:off x="838200" y="283115"/>
            <a:ext cx="10190922" cy="369332"/>
          </a:xfrm>
          <a:prstGeom prst="rect">
            <a:avLst/>
          </a:prstGeom>
          <a:noFill/>
        </p:spPr>
        <p:txBody>
          <a:bodyPr wrap="square">
            <a:spAutoFit/>
          </a:bodyPr>
          <a:lstStyle/>
          <a:p>
            <a:r>
              <a:rPr lang="en-US" dirty="0">
                <a:solidFill>
                  <a:srgbClr val="0070C0"/>
                </a:solidFill>
              </a:rPr>
              <a:t>Q1: What is the IATA_CODE for the airline that had the greatest number of flights in 2015?</a:t>
            </a:r>
          </a:p>
        </p:txBody>
      </p:sp>
      <p:sp>
        <p:nvSpPr>
          <p:cNvPr id="11" name="TextBox 10">
            <a:extLst>
              <a:ext uri="{FF2B5EF4-FFF2-40B4-BE49-F238E27FC236}">
                <a16:creationId xmlns:a16="http://schemas.microsoft.com/office/drawing/2014/main" id="{F94248F2-9AEE-44F1-A135-DA4E6065AEE2}"/>
              </a:ext>
            </a:extLst>
          </p:cNvPr>
          <p:cNvSpPr txBox="1"/>
          <p:nvPr/>
        </p:nvSpPr>
        <p:spPr>
          <a:xfrm>
            <a:off x="7681844" y="5693463"/>
            <a:ext cx="3759199" cy="369332"/>
          </a:xfrm>
          <a:prstGeom prst="rect">
            <a:avLst/>
          </a:prstGeom>
          <a:noFill/>
        </p:spPr>
        <p:txBody>
          <a:bodyPr wrap="square">
            <a:spAutoFit/>
          </a:bodyPr>
          <a:lstStyle/>
          <a:p>
            <a:r>
              <a:rPr lang="en-US" dirty="0"/>
              <a:t>Result:</a:t>
            </a:r>
            <a:r>
              <a:rPr lang="en-US" dirty="0">
                <a:solidFill>
                  <a:srgbClr val="00B050"/>
                </a:solidFill>
              </a:rPr>
              <a:t> 1261855	"WN"</a:t>
            </a:r>
          </a:p>
        </p:txBody>
      </p:sp>
      <p:sp>
        <p:nvSpPr>
          <p:cNvPr id="13" name="TextBox 12">
            <a:extLst>
              <a:ext uri="{FF2B5EF4-FFF2-40B4-BE49-F238E27FC236}">
                <a16:creationId xmlns:a16="http://schemas.microsoft.com/office/drawing/2014/main" id="{F313AEBF-2B2B-4DBE-8CA9-AFF144D18631}"/>
              </a:ext>
            </a:extLst>
          </p:cNvPr>
          <p:cNvSpPr txBox="1"/>
          <p:nvPr/>
        </p:nvSpPr>
        <p:spPr>
          <a:xfrm>
            <a:off x="5610087" y="810177"/>
            <a:ext cx="6096000" cy="923330"/>
          </a:xfrm>
          <a:prstGeom prst="rect">
            <a:avLst/>
          </a:prstGeom>
          <a:noFill/>
          <a:ln>
            <a:solidFill>
              <a:schemeClr val="accent1"/>
            </a:solidFill>
          </a:ln>
        </p:spPr>
        <p:txBody>
          <a:bodyPr wrap="square">
            <a:spAutoFit/>
          </a:bodyPr>
          <a:lstStyle/>
          <a:p>
            <a:r>
              <a:rPr lang="en-US" dirty="0"/>
              <a:t>SQL Query:</a:t>
            </a:r>
          </a:p>
          <a:p>
            <a:r>
              <a:rPr lang="en-US" dirty="0">
                <a:solidFill>
                  <a:srgbClr val="FF0000"/>
                </a:solidFill>
              </a:rPr>
              <a:t>select airline, count(*) as number_of_flights from flights group by airline order by number_of_flights desc limit 1;</a:t>
            </a:r>
          </a:p>
        </p:txBody>
      </p:sp>
    </p:spTree>
    <p:extLst>
      <p:ext uri="{BB962C8B-B14F-4D97-AF65-F5344CB8AC3E}">
        <p14:creationId xmlns:p14="http://schemas.microsoft.com/office/powerpoint/2010/main" val="3546973593"/>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D4D0F6-289D-44AA-9949-E5819465A34E}"/>
              </a:ext>
            </a:extLst>
          </p:cNvPr>
          <p:cNvSpPr>
            <a:spLocks noGrp="1"/>
          </p:cNvSpPr>
          <p:nvPr>
            <p:ph idx="1"/>
          </p:nvPr>
        </p:nvSpPr>
        <p:spPr>
          <a:xfrm>
            <a:off x="352286" y="733286"/>
            <a:ext cx="5262217" cy="5885415"/>
          </a:xfrm>
          <a:ln>
            <a:solidFill>
              <a:schemeClr val="accent1"/>
            </a:solidFill>
          </a:ln>
        </p:spPr>
        <p:txBody>
          <a:bodyPr>
            <a:normAutofit fontScale="77500" lnSpcReduction="20000"/>
          </a:bodyPr>
          <a:lstStyle/>
          <a:p>
            <a:pPr marL="0" indent="0">
              <a:buNone/>
            </a:pPr>
            <a:r>
              <a:rPr lang="en-US" dirty="0">
                <a:solidFill>
                  <a:srgbClr val="C00000"/>
                </a:solidFill>
              </a:rPr>
              <a:t>class airlineName(MRJob):</a:t>
            </a:r>
          </a:p>
          <a:p>
            <a:pPr marL="0" indent="0">
              <a:buNone/>
            </a:pPr>
            <a:r>
              <a:rPr lang="en-US" dirty="0">
                <a:solidFill>
                  <a:srgbClr val="C00000"/>
                </a:solidFill>
              </a:rPr>
              <a:t>    def steps(self):</a:t>
            </a:r>
          </a:p>
          <a:p>
            <a:pPr marL="0" indent="0">
              <a:spcBef>
                <a:spcPts val="400"/>
              </a:spcBef>
              <a:buNone/>
            </a:pPr>
            <a:r>
              <a:rPr lang="en-US" dirty="0">
                <a:solidFill>
                  <a:srgbClr val="C00000"/>
                </a:solidFill>
              </a:rPr>
              <a:t>        return [</a:t>
            </a:r>
          </a:p>
          <a:p>
            <a:pPr marL="0" indent="0">
              <a:spcBef>
                <a:spcPts val="400"/>
              </a:spcBef>
              <a:buNone/>
            </a:pPr>
            <a:r>
              <a:rPr lang="en-US" dirty="0">
                <a:solidFill>
                  <a:srgbClr val="C00000"/>
                </a:solidFill>
              </a:rPr>
              <a:t>            MRStep(mapper=self.mapper1,</a:t>
            </a:r>
          </a:p>
          <a:p>
            <a:pPr marL="0" indent="0">
              <a:spcBef>
                <a:spcPts val="400"/>
              </a:spcBef>
              <a:buNone/>
            </a:pPr>
            <a:r>
              <a:rPr lang="en-US" dirty="0">
                <a:solidFill>
                  <a:srgbClr val="C00000"/>
                </a:solidFill>
              </a:rPr>
              <a:t>                   reducer=self.reducer1</a:t>
            </a:r>
          </a:p>
          <a:p>
            <a:pPr marL="0" indent="0">
              <a:spcBef>
                <a:spcPts val="400"/>
              </a:spcBef>
              <a:buNone/>
            </a:pPr>
            <a:r>
              <a:rPr lang="en-US" dirty="0">
                <a:solidFill>
                  <a:srgbClr val="C00000"/>
                </a:solidFill>
              </a:rPr>
              <a:t>            )</a:t>
            </a:r>
          </a:p>
          <a:p>
            <a:pPr marL="0" indent="0">
              <a:spcBef>
                <a:spcPts val="400"/>
              </a:spcBef>
              <a:buNone/>
            </a:pPr>
            <a:r>
              <a:rPr lang="en-US" dirty="0">
                <a:solidFill>
                  <a:srgbClr val="C00000"/>
                </a:solidFill>
              </a:rPr>
              <a:t>        ]</a:t>
            </a:r>
          </a:p>
          <a:p>
            <a:pPr marL="0" indent="0">
              <a:buNone/>
            </a:pPr>
            <a:endParaRPr lang="en-US" dirty="0">
              <a:solidFill>
                <a:srgbClr val="C00000"/>
              </a:solidFill>
            </a:endParaRPr>
          </a:p>
          <a:p>
            <a:pPr marL="0" indent="0">
              <a:buNone/>
            </a:pPr>
            <a:r>
              <a:rPr lang="en-US" dirty="0">
                <a:solidFill>
                  <a:srgbClr val="C00000"/>
                </a:solidFill>
              </a:rPr>
              <a:t>    def mapper1(self, _, line):</a:t>
            </a:r>
          </a:p>
          <a:p>
            <a:pPr marL="0" indent="0">
              <a:buNone/>
            </a:pPr>
            <a:r>
              <a:rPr lang="en-US" dirty="0">
                <a:solidFill>
                  <a:srgbClr val="C00000"/>
                </a:solidFill>
              </a:rPr>
              <a:t>        lst = line.split(',')</a:t>
            </a:r>
          </a:p>
          <a:p>
            <a:pPr marL="0" indent="0">
              <a:buNone/>
            </a:pPr>
            <a:r>
              <a:rPr lang="en-US" dirty="0">
                <a:solidFill>
                  <a:srgbClr val="C00000"/>
                </a:solidFill>
              </a:rPr>
              <a:t>        if len(lst)==2:</a:t>
            </a:r>
          </a:p>
          <a:p>
            <a:pPr marL="0" indent="0">
              <a:buNone/>
            </a:pPr>
            <a:r>
              <a:rPr lang="en-US" dirty="0">
                <a:solidFill>
                  <a:srgbClr val="C00000"/>
                </a:solidFill>
              </a:rPr>
              <a:t>            iata_code, airline_name = lst[0], lst[1]</a:t>
            </a:r>
          </a:p>
          <a:p>
            <a:pPr marL="0" indent="0">
              <a:buNone/>
            </a:pPr>
            <a:r>
              <a:rPr lang="en-US" dirty="0">
                <a:solidFill>
                  <a:srgbClr val="C00000"/>
                </a:solidFill>
              </a:rPr>
              <a:t>            yield iata_code, ("", airline_name)</a:t>
            </a:r>
          </a:p>
          <a:p>
            <a:pPr marL="0" indent="0">
              <a:buNone/>
            </a:pPr>
            <a:r>
              <a:rPr lang="en-US" dirty="0">
                <a:solidFill>
                  <a:srgbClr val="C00000"/>
                </a:solidFill>
              </a:rPr>
              <a:t>        else:</a:t>
            </a:r>
          </a:p>
          <a:p>
            <a:pPr marL="0" indent="0">
              <a:buNone/>
            </a:pPr>
            <a:r>
              <a:rPr lang="en-US" dirty="0">
                <a:solidFill>
                  <a:srgbClr val="C00000"/>
                </a:solidFill>
              </a:rPr>
              <a:t>            lst = line.split()</a:t>
            </a:r>
          </a:p>
          <a:p>
            <a:pPr marL="0" indent="0">
              <a:buNone/>
            </a:pPr>
            <a:r>
              <a:rPr lang="en-US" dirty="0">
                <a:solidFill>
                  <a:srgbClr val="C00000"/>
                </a:solidFill>
              </a:rPr>
              <a:t>            flights, iata_code = lst[0], lst[1]</a:t>
            </a:r>
          </a:p>
          <a:p>
            <a:pPr marL="0" indent="0">
              <a:buNone/>
            </a:pPr>
            <a:r>
              <a:rPr lang="en-US" dirty="0">
                <a:solidFill>
                  <a:srgbClr val="C00000"/>
                </a:solidFill>
              </a:rPr>
              <a:t>            yield iata_code.strip('"'), (flights, "")</a:t>
            </a:r>
          </a:p>
        </p:txBody>
      </p:sp>
      <p:sp>
        <p:nvSpPr>
          <p:cNvPr id="4" name="Footer Placeholder 3">
            <a:extLst>
              <a:ext uri="{FF2B5EF4-FFF2-40B4-BE49-F238E27FC236}">
                <a16:creationId xmlns:a16="http://schemas.microsoft.com/office/drawing/2014/main" id="{A2F97621-9EDC-4B83-AACF-1DF4821D1905}"/>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313786E0-E98B-4FD3-850A-349593A93944}"/>
              </a:ext>
            </a:extLst>
          </p:cNvPr>
          <p:cNvSpPr>
            <a:spLocks noGrp="1"/>
          </p:cNvSpPr>
          <p:nvPr>
            <p:ph type="sldNum" sz="quarter" idx="12"/>
          </p:nvPr>
        </p:nvSpPr>
        <p:spPr/>
        <p:txBody>
          <a:bodyPr/>
          <a:lstStyle/>
          <a:p>
            <a:fld id="{A9CC7422-6785-4937-ADD4-925A9EA90A0C}" type="slidenum">
              <a:rPr lang="en-US" smtClean="0"/>
              <a:t>128</a:t>
            </a:fld>
            <a:endParaRPr lang="en-US"/>
          </a:p>
        </p:txBody>
      </p:sp>
      <p:sp>
        <p:nvSpPr>
          <p:cNvPr id="6" name="Content Placeholder 2">
            <a:extLst>
              <a:ext uri="{FF2B5EF4-FFF2-40B4-BE49-F238E27FC236}">
                <a16:creationId xmlns:a16="http://schemas.microsoft.com/office/drawing/2014/main" id="{D1B41D1F-CEA0-4FD9-B73C-76D973B5E351}"/>
              </a:ext>
            </a:extLst>
          </p:cNvPr>
          <p:cNvSpPr txBox="1">
            <a:spLocks/>
          </p:cNvSpPr>
          <p:nvPr/>
        </p:nvSpPr>
        <p:spPr>
          <a:xfrm>
            <a:off x="5902736" y="2441302"/>
            <a:ext cx="5262217" cy="3728278"/>
          </a:xfrm>
          <a:prstGeom prst="rect">
            <a:avLst/>
          </a:prstGeom>
          <a:ln>
            <a:solidFill>
              <a:schemeClr val="accent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200" dirty="0">
                <a:solidFill>
                  <a:srgbClr val="C00000"/>
                </a:solidFill>
              </a:rPr>
              <a:t> def reducer1(self, key, values):</a:t>
            </a:r>
          </a:p>
          <a:p>
            <a:pPr marL="0" indent="0">
              <a:spcBef>
                <a:spcPts val="400"/>
              </a:spcBef>
              <a:buFont typeface="Arial" panose="020B0604020202020204" pitchFamily="34" charset="0"/>
              <a:buNone/>
            </a:pPr>
            <a:r>
              <a:rPr lang="en-US" sz="2200" dirty="0">
                <a:solidFill>
                  <a:srgbClr val="C00000"/>
                </a:solidFill>
              </a:rPr>
              <a:t>        item = None</a:t>
            </a:r>
          </a:p>
          <a:p>
            <a:pPr marL="0" indent="0">
              <a:spcBef>
                <a:spcPts val="400"/>
              </a:spcBef>
              <a:buFont typeface="Arial" panose="020B0604020202020204" pitchFamily="34" charset="0"/>
              <a:buNone/>
            </a:pPr>
            <a:r>
              <a:rPr lang="en-US" sz="2200" dirty="0">
                <a:solidFill>
                  <a:srgbClr val="C00000"/>
                </a:solidFill>
              </a:rPr>
              <a:t>        for flights, airline_name in values:</a:t>
            </a:r>
          </a:p>
          <a:p>
            <a:pPr marL="0" indent="0">
              <a:spcBef>
                <a:spcPts val="400"/>
              </a:spcBef>
              <a:buFont typeface="Arial" panose="020B0604020202020204" pitchFamily="34" charset="0"/>
              <a:buNone/>
            </a:pPr>
            <a:r>
              <a:rPr lang="en-US" sz="2200" dirty="0">
                <a:solidFill>
                  <a:srgbClr val="C00000"/>
                </a:solidFill>
              </a:rPr>
              <a:t>            if not item and flights=="":</a:t>
            </a:r>
          </a:p>
          <a:p>
            <a:pPr marL="0" indent="0">
              <a:spcBef>
                <a:spcPts val="400"/>
              </a:spcBef>
              <a:buFont typeface="Arial" panose="020B0604020202020204" pitchFamily="34" charset="0"/>
              <a:buNone/>
            </a:pPr>
            <a:r>
              <a:rPr lang="en-US" sz="2200" dirty="0">
                <a:solidFill>
                  <a:srgbClr val="C00000"/>
                </a:solidFill>
              </a:rPr>
              <a:t>                item = airline_name</a:t>
            </a:r>
          </a:p>
          <a:p>
            <a:pPr marL="0" indent="0">
              <a:spcBef>
                <a:spcPts val="400"/>
              </a:spcBef>
              <a:buFont typeface="Arial" panose="020B0604020202020204" pitchFamily="34" charset="0"/>
              <a:buNone/>
            </a:pPr>
            <a:r>
              <a:rPr lang="en-US" sz="2200" dirty="0">
                <a:solidFill>
                  <a:srgbClr val="C00000"/>
                </a:solidFill>
              </a:rPr>
              <a:t>            elif flights != "":</a:t>
            </a:r>
          </a:p>
          <a:p>
            <a:pPr marL="0" indent="0">
              <a:spcBef>
                <a:spcPts val="400"/>
              </a:spcBef>
              <a:buFont typeface="Arial" panose="020B0604020202020204" pitchFamily="34" charset="0"/>
              <a:buNone/>
            </a:pPr>
            <a:r>
              <a:rPr lang="en-US" sz="2200" dirty="0">
                <a:solidFill>
                  <a:srgbClr val="C00000"/>
                </a:solidFill>
              </a:rPr>
              <a:t>                yield item, flights</a:t>
            </a:r>
          </a:p>
          <a:p>
            <a:pPr marL="0" indent="0">
              <a:spcBef>
                <a:spcPts val="0"/>
              </a:spcBef>
              <a:buFont typeface="Arial" panose="020B0604020202020204" pitchFamily="34" charset="0"/>
              <a:buNone/>
            </a:pPr>
            <a:endParaRPr lang="en-US" sz="2200" dirty="0">
              <a:solidFill>
                <a:srgbClr val="C00000"/>
              </a:solidFill>
            </a:endParaRPr>
          </a:p>
          <a:p>
            <a:pPr marL="0" indent="0">
              <a:spcBef>
                <a:spcPts val="600"/>
              </a:spcBef>
              <a:buFont typeface="Arial" panose="020B0604020202020204" pitchFamily="34" charset="0"/>
              <a:buNone/>
            </a:pPr>
            <a:r>
              <a:rPr lang="en-US" sz="2200" dirty="0">
                <a:solidFill>
                  <a:srgbClr val="C00000"/>
                </a:solidFill>
              </a:rPr>
              <a:t>if __name__ == '__main__':</a:t>
            </a:r>
          </a:p>
          <a:p>
            <a:pPr marL="0" indent="0">
              <a:spcBef>
                <a:spcPts val="400"/>
              </a:spcBef>
              <a:buFont typeface="Arial" panose="020B0604020202020204" pitchFamily="34" charset="0"/>
              <a:buNone/>
            </a:pPr>
            <a:r>
              <a:rPr lang="en-US" sz="2200" dirty="0">
                <a:solidFill>
                  <a:srgbClr val="C00000"/>
                </a:solidFill>
              </a:rPr>
              <a:t>    airlineName.run()</a:t>
            </a:r>
          </a:p>
        </p:txBody>
      </p:sp>
      <p:sp>
        <p:nvSpPr>
          <p:cNvPr id="8" name="TextBox 7">
            <a:extLst>
              <a:ext uri="{FF2B5EF4-FFF2-40B4-BE49-F238E27FC236}">
                <a16:creationId xmlns:a16="http://schemas.microsoft.com/office/drawing/2014/main" id="{813568CE-4D0C-43C7-AD2E-E76892107CB3}"/>
              </a:ext>
            </a:extLst>
          </p:cNvPr>
          <p:cNvSpPr txBox="1"/>
          <p:nvPr/>
        </p:nvSpPr>
        <p:spPr>
          <a:xfrm>
            <a:off x="352285" y="239299"/>
            <a:ext cx="10929731" cy="400110"/>
          </a:xfrm>
          <a:prstGeom prst="rect">
            <a:avLst/>
          </a:prstGeom>
          <a:noFill/>
        </p:spPr>
        <p:txBody>
          <a:bodyPr wrap="square">
            <a:spAutoFit/>
          </a:bodyPr>
          <a:lstStyle/>
          <a:p>
            <a:r>
              <a:rPr lang="en-US" sz="2000" dirty="0">
                <a:solidFill>
                  <a:srgbClr val="0070C0"/>
                </a:solidFill>
              </a:rPr>
              <a:t>Q2: What is the name of the airline that had the greatest number of flights in 2015?</a:t>
            </a:r>
          </a:p>
        </p:txBody>
      </p:sp>
      <p:sp>
        <p:nvSpPr>
          <p:cNvPr id="10" name="TextBox 9">
            <a:extLst>
              <a:ext uri="{FF2B5EF4-FFF2-40B4-BE49-F238E27FC236}">
                <a16:creationId xmlns:a16="http://schemas.microsoft.com/office/drawing/2014/main" id="{A768D231-A5B1-4082-8D5B-048A9EE6A046}"/>
              </a:ext>
            </a:extLst>
          </p:cNvPr>
          <p:cNvSpPr txBox="1"/>
          <p:nvPr/>
        </p:nvSpPr>
        <p:spPr>
          <a:xfrm>
            <a:off x="5817150" y="6169580"/>
            <a:ext cx="5225773" cy="369332"/>
          </a:xfrm>
          <a:prstGeom prst="rect">
            <a:avLst/>
          </a:prstGeom>
          <a:noFill/>
        </p:spPr>
        <p:txBody>
          <a:bodyPr wrap="square">
            <a:spAutoFit/>
          </a:bodyPr>
          <a:lstStyle/>
          <a:p>
            <a:r>
              <a:rPr lang="en-US" dirty="0"/>
              <a:t>Result: </a:t>
            </a:r>
            <a:r>
              <a:rPr lang="en-US" dirty="0">
                <a:solidFill>
                  <a:srgbClr val="00B050"/>
                </a:solidFill>
              </a:rPr>
              <a:t>"Southwest Airlines Co."	"1261855"</a:t>
            </a:r>
          </a:p>
        </p:txBody>
      </p:sp>
      <p:sp>
        <p:nvSpPr>
          <p:cNvPr id="12" name="TextBox 11">
            <a:extLst>
              <a:ext uri="{FF2B5EF4-FFF2-40B4-BE49-F238E27FC236}">
                <a16:creationId xmlns:a16="http://schemas.microsoft.com/office/drawing/2014/main" id="{8DA8874B-0242-4FE0-8630-B001BF01EF0E}"/>
              </a:ext>
            </a:extLst>
          </p:cNvPr>
          <p:cNvSpPr txBox="1"/>
          <p:nvPr/>
        </p:nvSpPr>
        <p:spPr>
          <a:xfrm>
            <a:off x="5902736" y="777204"/>
            <a:ext cx="6096000" cy="1477328"/>
          </a:xfrm>
          <a:prstGeom prst="rect">
            <a:avLst/>
          </a:prstGeom>
          <a:noFill/>
        </p:spPr>
        <p:txBody>
          <a:bodyPr wrap="square">
            <a:spAutoFit/>
          </a:bodyPr>
          <a:lstStyle/>
          <a:p>
            <a:r>
              <a:rPr lang="en-US" dirty="0"/>
              <a:t>SQL Query:</a:t>
            </a:r>
          </a:p>
          <a:p>
            <a:r>
              <a:rPr lang="en-US" dirty="0">
                <a:solidFill>
                  <a:srgbClr val="FF0000"/>
                </a:solidFill>
              </a:rPr>
              <a:t>select airlines.airline from airlines join </a:t>
            </a:r>
          </a:p>
          <a:p>
            <a:r>
              <a:rPr lang="en-US" dirty="0">
                <a:solidFill>
                  <a:srgbClr val="FF0000"/>
                </a:solidFill>
              </a:rPr>
              <a:t>(select airline, count(*) as number_of_flights from flights group by airline order by number_of_flights desc limit 1) as tbl </a:t>
            </a:r>
          </a:p>
          <a:p>
            <a:r>
              <a:rPr lang="en-US" dirty="0">
                <a:solidFill>
                  <a:srgbClr val="FF0000"/>
                </a:solidFill>
              </a:rPr>
              <a:t>on airlines.iata_code=tbl.airline;</a:t>
            </a:r>
          </a:p>
        </p:txBody>
      </p:sp>
    </p:spTree>
    <p:extLst>
      <p:ext uri="{BB962C8B-B14F-4D97-AF65-F5344CB8AC3E}">
        <p14:creationId xmlns:p14="http://schemas.microsoft.com/office/powerpoint/2010/main" val="3417481118"/>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Java with Hadoop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129</a:t>
            </a:fld>
            <a:endParaRPr lang="en-US"/>
          </a:p>
        </p:txBody>
      </p:sp>
    </p:spTree>
    <p:extLst>
      <p:ext uri="{BB962C8B-B14F-4D97-AF65-F5344CB8AC3E}">
        <p14:creationId xmlns:p14="http://schemas.microsoft.com/office/powerpoint/2010/main" val="28546968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NodeManager</a:t>
            </a:r>
          </a:p>
        </p:txBody>
      </p:sp>
      <p:sp>
        <p:nvSpPr>
          <p:cNvPr id="3" name="Content Placeholder 2"/>
          <p:cNvSpPr>
            <a:spLocks noGrp="1"/>
          </p:cNvSpPr>
          <p:nvPr>
            <p:ph idx="1"/>
          </p:nvPr>
        </p:nvSpPr>
        <p:spPr/>
        <p:txBody>
          <a:bodyPr/>
          <a:lstStyle/>
          <a:p>
            <a:r>
              <a:rPr lang="en-US" dirty="0"/>
              <a:t>It is a node level component (one on each node) and runs on each slave machine.</a:t>
            </a:r>
          </a:p>
          <a:p>
            <a:r>
              <a:rPr lang="en-US" dirty="0"/>
              <a:t>It is responsible for managing containers and monitoring resource utilization in each container.</a:t>
            </a:r>
          </a:p>
          <a:p>
            <a:r>
              <a:rPr lang="en-US" dirty="0"/>
              <a:t>It also keeps track of node health and log management.</a:t>
            </a:r>
          </a:p>
          <a:p>
            <a:r>
              <a:rPr lang="en-US" dirty="0"/>
              <a:t>It continuously communicates with ResourceManager to remain up-to-date.</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13</a:t>
            </a:fld>
            <a:endParaRPr lang="en-US"/>
          </a:p>
        </p:txBody>
      </p:sp>
    </p:spTree>
    <p:extLst>
      <p:ext uri="{BB962C8B-B14F-4D97-AF65-F5344CB8AC3E}">
        <p14:creationId xmlns:p14="http://schemas.microsoft.com/office/powerpoint/2010/main" val="176858533"/>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a:t>
            </a:r>
          </a:p>
        </p:txBody>
      </p:sp>
      <p:sp>
        <p:nvSpPr>
          <p:cNvPr id="3" name="Content Placeholder 2"/>
          <p:cNvSpPr>
            <a:spLocks noGrp="1"/>
          </p:cNvSpPr>
          <p:nvPr>
            <p:ph idx="1"/>
          </p:nvPr>
        </p:nvSpPr>
        <p:spPr/>
        <p:txBody>
          <a:bodyPr>
            <a:normAutofit/>
          </a:bodyPr>
          <a:lstStyle/>
          <a:p>
            <a:r>
              <a:rPr lang="en-US" sz="2400" dirty="0"/>
              <a:t>We have a csv data file representing sales, with the following data format:</a:t>
            </a:r>
          </a:p>
          <a:p>
            <a:pPr marL="0" indent="0">
              <a:buNone/>
            </a:pPr>
            <a:r>
              <a:rPr lang="en-US" sz="2400" dirty="0">
                <a:solidFill>
                  <a:srgbClr val="0070C0"/>
                </a:solidFill>
              </a:rPr>
              <a:t>Transaction_date, Product, Price, Payment_Type, Name, City, State	, Country,</a:t>
            </a:r>
          </a:p>
          <a:p>
            <a:pPr marL="0" indent="0">
              <a:spcBef>
                <a:spcPts val="300"/>
              </a:spcBef>
              <a:buNone/>
            </a:pPr>
            <a:r>
              <a:rPr lang="en-US" sz="2400" dirty="0">
                <a:solidFill>
                  <a:srgbClr val="0070C0"/>
                </a:solidFill>
              </a:rPr>
              <a:t>Account_Created, Last_Login, Latitude, Longitude</a:t>
            </a:r>
          </a:p>
          <a:p>
            <a:pPr>
              <a:spcBef>
                <a:spcPts val="1800"/>
              </a:spcBef>
            </a:pPr>
            <a:r>
              <a:rPr lang="en-US" sz="2400" dirty="0"/>
              <a:t>A sample input line:</a:t>
            </a:r>
          </a:p>
          <a:p>
            <a:pPr marL="0" indent="0">
              <a:spcBef>
                <a:spcPts val="600"/>
              </a:spcBef>
              <a:buNone/>
            </a:pPr>
            <a:r>
              <a:rPr lang="en-US" sz="2400" dirty="0">
                <a:solidFill>
                  <a:srgbClr val="002060"/>
                </a:solidFill>
              </a:rPr>
              <a:t>1/2/2009 6:17, Product1, 1200, Mastercard,	Carolina, Basildon, England, United Kingdom, 1/2/2009 6:00, 1/2/2009 6:08, 51.5, -1.1166667</a:t>
            </a:r>
            <a:endParaRPr lang="en-US" sz="2400" dirty="0"/>
          </a:p>
          <a:p>
            <a:pPr>
              <a:spcBef>
                <a:spcPts val="1800"/>
              </a:spcBef>
            </a:pPr>
            <a:r>
              <a:rPr lang="en-US" sz="2400" dirty="0"/>
              <a:t>Our objective is to find the number of products sold in each country.</a:t>
            </a:r>
          </a:p>
          <a:p>
            <a:pPr>
              <a:spcBef>
                <a:spcPts val="1800"/>
              </a:spcBef>
            </a:pPr>
            <a:r>
              <a:rPr lang="en-US" sz="2400" dirty="0"/>
              <a:t>We will use a MapReduce strategy running in a Hadoop environment.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130</a:t>
            </a:fld>
            <a:endParaRPr lang="en-US"/>
          </a:p>
        </p:txBody>
      </p:sp>
    </p:spTree>
    <p:extLst>
      <p:ext uri="{BB962C8B-B14F-4D97-AF65-F5344CB8AC3E}">
        <p14:creationId xmlns:p14="http://schemas.microsoft.com/office/powerpoint/2010/main" val="2528226250"/>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47853"/>
            <a:ext cx="10515600" cy="5229109"/>
          </a:xfrm>
        </p:spPr>
        <p:txBody>
          <a:bodyPr>
            <a:normAutofit/>
          </a:bodyPr>
          <a:lstStyle/>
          <a:p>
            <a:r>
              <a:rPr lang="en-US" sz="2400" dirty="0"/>
              <a:t>Login to Ubuntu as the Hadoop user</a:t>
            </a:r>
          </a:p>
          <a:p>
            <a:r>
              <a:rPr lang="en-US" sz="2400" dirty="0"/>
              <a:t>Create the following 3 folders for this project:</a:t>
            </a:r>
          </a:p>
          <a:p>
            <a:pPr marL="0" indent="0">
              <a:buNone/>
            </a:pPr>
            <a:r>
              <a:rPr lang="en-US" sz="2400" dirty="0"/>
              <a:t>	$ </a:t>
            </a:r>
            <a:r>
              <a:rPr lang="en-US" sz="2400" dirty="0">
                <a:solidFill>
                  <a:srgbClr val="C00000"/>
                </a:solidFill>
              </a:rPr>
              <a:t>cd ~</a:t>
            </a:r>
          </a:p>
          <a:p>
            <a:pPr marL="0" indent="0">
              <a:buNone/>
            </a:pPr>
            <a:r>
              <a:rPr lang="en-US" sz="2400" dirty="0"/>
              <a:t>	$ </a:t>
            </a:r>
            <a:r>
              <a:rPr lang="en-US" sz="2400" dirty="0">
                <a:solidFill>
                  <a:srgbClr val="C00000"/>
                </a:solidFill>
              </a:rPr>
              <a:t>mkdir MapReduceTutorial</a:t>
            </a:r>
          </a:p>
          <a:p>
            <a:pPr marL="0" indent="0">
              <a:buNone/>
            </a:pPr>
            <a:r>
              <a:rPr lang="en-US" sz="2400" dirty="0">
                <a:solidFill>
                  <a:srgbClr val="C00000"/>
                </a:solidFill>
              </a:rPr>
              <a:t>	</a:t>
            </a:r>
            <a:r>
              <a:rPr lang="en-US" sz="2400" dirty="0"/>
              <a:t>$</a:t>
            </a:r>
            <a:r>
              <a:rPr lang="en-US" sz="2400" dirty="0">
                <a:solidFill>
                  <a:srgbClr val="C00000"/>
                </a:solidFill>
              </a:rPr>
              <a:t> cd MapReduceTutorial</a:t>
            </a:r>
          </a:p>
          <a:p>
            <a:pPr marL="0" indent="0">
              <a:buNone/>
            </a:pPr>
            <a:r>
              <a:rPr lang="en-US" sz="2400" dirty="0">
                <a:solidFill>
                  <a:srgbClr val="C00000"/>
                </a:solidFill>
              </a:rPr>
              <a:t>	</a:t>
            </a:r>
            <a:r>
              <a:rPr lang="en-US" sz="2400" dirty="0"/>
              <a:t>$</a:t>
            </a:r>
            <a:r>
              <a:rPr lang="en-US" sz="2400" dirty="0">
                <a:solidFill>
                  <a:srgbClr val="C00000"/>
                </a:solidFill>
              </a:rPr>
              <a:t> mkdir SalesCountry inputMapReduce </a:t>
            </a:r>
          </a:p>
          <a:p>
            <a:pPr marL="0" indent="0">
              <a:buNone/>
            </a:pPr>
            <a:r>
              <a:rPr lang="en-US" sz="2400" dirty="0"/>
              <a:t>The folder MapReduceTutorial is used for the entire project.</a:t>
            </a:r>
          </a:p>
          <a:p>
            <a:pPr marL="0" indent="0">
              <a:buNone/>
            </a:pPr>
            <a:r>
              <a:rPr lang="en-US" sz="2400" dirty="0"/>
              <a:t>The folder SalesCounty will be used for the java code.</a:t>
            </a:r>
          </a:p>
          <a:p>
            <a:pPr marL="0" indent="0">
              <a:buNone/>
            </a:pPr>
            <a:r>
              <a:rPr lang="en-US" sz="2400" dirty="0"/>
              <a:t>The folder inputMapReduce will be used for the data file.</a:t>
            </a:r>
          </a:p>
          <a:p>
            <a:r>
              <a:rPr lang="en-US" sz="2400" dirty="0"/>
              <a:t>Copy the 3 java files to the folder SalesCountry:</a:t>
            </a:r>
          </a:p>
          <a:p>
            <a:pPr marL="0" indent="0">
              <a:buNone/>
            </a:pPr>
            <a:r>
              <a:rPr lang="en-US" sz="2400" dirty="0"/>
              <a:t>	</a:t>
            </a:r>
            <a:r>
              <a:rPr lang="en-US" sz="2400" dirty="0">
                <a:solidFill>
                  <a:srgbClr val="00B0F0"/>
                </a:solidFill>
              </a:rPr>
              <a:t>SalesCountryDriver.java</a:t>
            </a:r>
            <a:r>
              <a:rPr lang="en-US" sz="2400" dirty="0"/>
              <a:t>, </a:t>
            </a:r>
            <a:r>
              <a:rPr lang="en-US" sz="2400" dirty="0">
                <a:solidFill>
                  <a:srgbClr val="00B0F0"/>
                </a:solidFill>
              </a:rPr>
              <a:t>SalesCountryReduce.java</a:t>
            </a:r>
            <a:r>
              <a:rPr lang="en-US" sz="2400" dirty="0"/>
              <a:t>, and </a:t>
            </a:r>
            <a:r>
              <a:rPr lang="en-US" sz="2400" dirty="0">
                <a:solidFill>
                  <a:srgbClr val="00B0F0"/>
                </a:solidFill>
              </a:rPr>
              <a:t>SalesMapper.java</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131</a:t>
            </a:fld>
            <a:endParaRPr lang="en-US"/>
          </a:p>
        </p:txBody>
      </p:sp>
    </p:spTree>
    <p:extLst>
      <p:ext uri="{BB962C8B-B14F-4D97-AF65-F5344CB8AC3E}">
        <p14:creationId xmlns:p14="http://schemas.microsoft.com/office/powerpoint/2010/main" val="3649268726"/>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69795"/>
            <a:ext cx="10515600" cy="5307168"/>
          </a:xfrm>
        </p:spPr>
        <p:txBody>
          <a:bodyPr>
            <a:normAutofit/>
          </a:bodyPr>
          <a:lstStyle/>
          <a:p>
            <a:r>
              <a:rPr lang="en-US" sz="2400" dirty="0"/>
              <a:t>Compile the java files:</a:t>
            </a:r>
          </a:p>
          <a:p>
            <a:pPr marL="0" indent="0">
              <a:buNone/>
            </a:pPr>
            <a:r>
              <a:rPr lang="en-US" sz="2400" dirty="0"/>
              <a:t>	$ </a:t>
            </a:r>
            <a:r>
              <a:rPr lang="en-US" sz="2400" dirty="0">
                <a:solidFill>
                  <a:srgbClr val="C00000"/>
                </a:solidFill>
              </a:rPr>
              <a:t>cd ~/MapReduceTutorial</a:t>
            </a:r>
          </a:p>
          <a:p>
            <a:pPr marL="0" indent="0">
              <a:buNone/>
            </a:pPr>
            <a:r>
              <a:rPr lang="en-US" sz="2400" dirty="0">
                <a:solidFill>
                  <a:srgbClr val="C00000"/>
                </a:solidFill>
              </a:rPr>
              <a:t>	</a:t>
            </a:r>
            <a:r>
              <a:rPr lang="en-US" sz="2400" dirty="0"/>
              <a:t>$</a:t>
            </a:r>
            <a:r>
              <a:rPr lang="en-US" sz="2400" dirty="0">
                <a:solidFill>
                  <a:srgbClr val="C00000"/>
                </a:solidFill>
              </a:rPr>
              <a:t> javac -classpath $(hadoop classpath) -d . SalesCountry/*.java</a:t>
            </a:r>
          </a:p>
          <a:p>
            <a:pPr marL="0" indent="0">
              <a:buNone/>
            </a:pPr>
            <a:r>
              <a:rPr lang="en-US" sz="2400" dirty="0"/>
              <a:t>Compiling the java code results in the creation of the following 3 class files:</a:t>
            </a:r>
          </a:p>
          <a:p>
            <a:pPr marL="0" indent="0">
              <a:buNone/>
            </a:pPr>
            <a:r>
              <a:rPr lang="en-US" sz="2400" dirty="0">
                <a:solidFill>
                  <a:srgbClr val="C00000"/>
                </a:solidFill>
              </a:rPr>
              <a:t>	SalesCountryDriver.class</a:t>
            </a:r>
            <a:r>
              <a:rPr lang="en-US" sz="2400" dirty="0"/>
              <a:t>,</a:t>
            </a:r>
            <a:r>
              <a:rPr lang="en-US" sz="2400" dirty="0">
                <a:solidFill>
                  <a:srgbClr val="C00000"/>
                </a:solidFill>
              </a:rPr>
              <a:t> SalesCountryReduce.class</a:t>
            </a:r>
            <a:r>
              <a:rPr lang="en-US" sz="2400" dirty="0"/>
              <a:t>, and </a:t>
            </a:r>
            <a:r>
              <a:rPr lang="en-US" sz="2400" dirty="0">
                <a:solidFill>
                  <a:srgbClr val="C00000"/>
                </a:solidFill>
              </a:rPr>
              <a:t>SalesMapper.class</a:t>
            </a:r>
          </a:p>
          <a:p>
            <a:pPr>
              <a:spcBef>
                <a:spcPts val="1800"/>
              </a:spcBef>
            </a:pPr>
            <a:r>
              <a:rPr lang="en-US" sz="2400" dirty="0"/>
              <a:t>Create a manifest file that specifies which of the three classes has the main class:</a:t>
            </a:r>
          </a:p>
          <a:p>
            <a:pPr marL="0" indent="0">
              <a:buNone/>
            </a:pPr>
            <a:r>
              <a:rPr lang="en-US" sz="2400" dirty="0"/>
              <a:t>	$ </a:t>
            </a:r>
            <a:r>
              <a:rPr lang="en-US" sz="2400" dirty="0">
                <a:solidFill>
                  <a:srgbClr val="C00000"/>
                </a:solidFill>
              </a:rPr>
              <a:t>cd ~/MapreduceTutorial</a:t>
            </a:r>
          </a:p>
          <a:p>
            <a:pPr marL="0" indent="0">
              <a:buNone/>
            </a:pPr>
            <a:r>
              <a:rPr lang="en-US" sz="2400" dirty="0"/>
              <a:t>The file's name is Manifest.txt. The contents of the file is:</a:t>
            </a:r>
          </a:p>
          <a:p>
            <a:pPr marL="0" indent="0">
              <a:buNone/>
            </a:pPr>
            <a:r>
              <a:rPr lang="en-US" sz="2400" dirty="0">
                <a:solidFill>
                  <a:srgbClr val="0070C0"/>
                </a:solidFill>
              </a:rPr>
              <a:t>	Main-Class: SalesCountry.SalesCountryDriver</a:t>
            </a:r>
          </a:p>
          <a:p>
            <a:pPr marL="0" indent="0">
              <a:buNone/>
            </a:pPr>
            <a:r>
              <a:rPr lang="en-US" sz="2400" dirty="0">
                <a:solidFill>
                  <a:srgbClr val="0070C0"/>
                </a:solidFill>
              </a:rPr>
              <a:t>		&lt;a </a:t>
            </a:r>
            <a:r>
              <a:rPr lang="en-US" sz="2400" i="1" dirty="0">
                <a:solidFill>
                  <a:srgbClr val="0070C0"/>
                </a:solidFill>
              </a:rPr>
              <a:t>blank line&gt;</a:t>
            </a:r>
          </a:p>
          <a:p>
            <a:pPr marL="0" indent="0">
              <a:buNone/>
            </a:pPr>
            <a:endParaRPr lang="en-US" sz="2400" dirty="0"/>
          </a:p>
          <a:p>
            <a:endParaRPr lang="en-US" sz="2400"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132</a:t>
            </a:fld>
            <a:endParaRPr lang="en-US"/>
          </a:p>
        </p:txBody>
      </p:sp>
    </p:spTree>
    <p:extLst>
      <p:ext uri="{BB962C8B-B14F-4D97-AF65-F5344CB8AC3E}">
        <p14:creationId xmlns:p14="http://schemas.microsoft.com/office/powerpoint/2010/main" val="3216896393"/>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59005"/>
            <a:ext cx="10515600" cy="5217958"/>
          </a:xfrm>
        </p:spPr>
        <p:txBody>
          <a:bodyPr>
            <a:normAutofit/>
          </a:bodyPr>
          <a:lstStyle/>
          <a:p>
            <a:r>
              <a:rPr lang="en-US" sz="2400" dirty="0"/>
              <a:t>Create a jar file ProductSalePerCountry.jar that will contain the manifest file and the java code:</a:t>
            </a:r>
          </a:p>
          <a:p>
            <a:pPr marL="0" indent="0">
              <a:buNone/>
            </a:pPr>
            <a:r>
              <a:rPr lang="en-US" sz="2400" dirty="0"/>
              <a:t>	$ </a:t>
            </a:r>
            <a:r>
              <a:rPr lang="en-US" sz="2400" dirty="0">
                <a:solidFill>
                  <a:srgbClr val="C00000"/>
                </a:solidFill>
              </a:rPr>
              <a:t>jar cfm ProductSalePerCountry.jar Manifest.txt SalesCountry/*.java</a:t>
            </a:r>
          </a:p>
          <a:p>
            <a:pPr>
              <a:spcBef>
                <a:spcPts val="1800"/>
              </a:spcBef>
            </a:pPr>
            <a:r>
              <a:rPr lang="en-US" sz="2400" dirty="0"/>
              <a:t>Before starting Hadoop:</a:t>
            </a:r>
          </a:p>
          <a:p>
            <a:pPr marL="0" indent="0">
              <a:buNone/>
            </a:pPr>
            <a:r>
              <a:rPr lang="en-US" sz="2400" dirty="0"/>
              <a:t>	$ </a:t>
            </a:r>
            <a:r>
              <a:rPr lang="en-US" sz="2400" dirty="0">
                <a:solidFill>
                  <a:srgbClr val="C00000"/>
                </a:solidFill>
              </a:rPr>
              <a:t>rm -rf  ~/hadoopdata/hdfs/namenode/*</a:t>
            </a:r>
          </a:p>
          <a:p>
            <a:pPr marL="0" indent="0">
              <a:buNone/>
            </a:pPr>
            <a:r>
              <a:rPr lang="en-US" sz="2400" dirty="0"/>
              <a:t>	$ </a:t>
            </a:r>
            <a:r>
              <a:rPr lang="en-US" sz="2400" dirty="0">
                <a:solidFill>
                  <a:srgbClr val="C00000"/>
                </a:solidFill>
              </a:rPr>
              <a:t>chmod 777 ~/hadoopdata/hdfs/namenode</a:t>
            </a:r>
          </a:p>
          <a:p>
            <a:pPr marL="0" indent="0">
              <a:buNone/>
            </a:pPr>
            <a:r>
              <a:rPr lang="en-US" sz="2400" dirty="0"/>
              <a:t>	$ </a:t>
            </a:r>
            <a:r>
              <a:rPr lang="en-US" sz="2400" dirty="0">
                <a:solidFill>
                  <a:srgbClr val="C00000"/>
                </a:solidFill>
              </a:rPr>
              <a:t>hadoop namenode -format</a:t>
            </a:r>
          </a:p>
          <a:p>
            <a:pPr>
              <a:spcBef>
                <a:spcPts val="1800"/>
              </a:spcBef>
            </a:pPr>
            <a:r>
              <a:rPr lang="en-US" sz="2400" dirty="0"/>
              <a:t>Start Hadoop:</a:t>
            </a:r>
          </a:p>
          <a:p>
            <a:pPr marL="0" indent="0">
              <a:buNone/>
            </a:pPr>
            <a:r>
              <a:rPr lang="en-US" sz="2400" dirty="0"/>
              <a:t>	$ </a:t>
            </a:r>
            <a:r>
              <a:rPr lang="en-US" sz="2400" dirty="0">
                <a:solidFill>
                  <a:srgbClr val="C00000"/>
                </a:solidFill>
              </a:rPr>
              <a:t>start-dfs.sh</a:t>
            </a:r>
          </a:p>
          <a:p>
            <a:pPr marL="0" indent="0">
              <a:buNone/>
            </a:pPr>
            <a:r>
              <a:rPr lang="en-US" sz="2400" dirty="0"/>
              <a:t>	$ </a:t>
            </a:r>
            <a:r>
              <a:rPr lang="en-US" sz="2400" dirty="0">
                <a:solidFill>
                  <a:srgbClr val="C00000"/>
                </a:solidFill>
              </a:rPr>
              <a:t>start-yarn.sh</a:t>
            </a:r>
          </a:p>
          <a:p>
            <a:pPr marL="0" indent="0">
              <a:buNone/>
            </a:pPr>
            <a:endParaRPr lang="en-US" sz="2400" dirty="0">
              <a:solidFill>
                <a:srgbClr val="C00000"/>
              </a:solidFill>
            </a:endParaRP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133</a:t>
            </a:fld>
            <a:endParaRPr lang="en-US"/>
          </a:p>
        </p:txBody>
      </p:sp>
    </p:spTree>
    <p:extLst>
      <p:ext uri="{BB962C8B-B14F-4D97-AF65-F5344CB8AC3E}">
        <p14:creationId xmlns:p14="http://schemas.microsoft.com/office/powerpoint/2010/main" val="2147102561"/>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35259"/>
            <a:ext cx="10814824" cy="5641704"/>
          </a:xfrm>
        </p:spPr>
        <p:txBody>
          <a:bodyPr>
            <a:normAutofit/>
          </a:bodyPr>
          <a:lstStyle/>
          <a:p>
            <a:r>
              <a:rPr lang="en-US" sz="2400" dirty="0"/>
              <a:t>Create the following folders on HDFS:</a:t>
            </a:r>
          </a:p>
          <a:p>
            <a:pPr marL="0" indent="0">
              <a:buNone/>
            </a:pPr>
            <a:r>
              <a:rPr lang="en-US" sz="2400" dirty="0"/>
              <a:t>	$ </a:t>
            </a:r>
            <a:r>
              <a:rPr lang="en-US" sz="2400" dirty="0">
                <a:solidFill>
                  <a:srgbClr val="C00000"/>
                </a:solidFill>
              </a:rPr>
              <a:t>hadoop fs -mkdir /MapReduceTutorial</a:t>
            </a:r>
          </a:p>
          <a:p>
            <a:pPr marL="0" indent="0">
              <a:buNone/>
            </a:pPr>
            <a:r>
              <a:rPr lang="en-US" sz="2400" dirty="0"/>
              <a:t>	$ </a:t>
            </a:r>
            <a:r>
              <a:rPr lang="en-US" sz="2400" dirty="0">
                <a:solidFill>
                  <a:srgbClr val="C00000"/>
                </a:solidFill>
              </a:rPr>
              <a:t>hadoop fs -mkdir /MapReduceTutorial/Input </a:t>
            </a:r>
          </a:p>
          <a:p>
            <a:r>
              <a:rPr lang="en-US" sz="2400" dirty="0"/>
              <a:t>We assume the data file </a:t>
            </a:r>
            <a:r>
              <a:rPr lang="en-US" sz="2400" dirty="0">
                <a:solidFill>
                  <a:srgbClr val="00B0F0"/>
                </a:solidFill>
              </a:rPr>
              <a:t>SalesJan2009.csv</a:t>
            </a:r>
            <a:r>
              <a:rPr lang="en-US" sz="2400" dirty="0"/>
              <a:t> is saved in the folder MapReduceTutorial. We will copy the data file into the Input folder in the HDFS:</a:t>
            </a:r>
          </a:p>
          <a:p>
            <a:pPr marL="0" indent="0">
              <a:buNone/>
            </a:pPr>
            <a:r>
              <a:rPr lang="en-US" sz="2400" dirty="0"/>
              <a:t>	$ </a:t>
            </a:r>
            <a:r>
              <a:rPr lang="en-US" sz="2400" dirty="0">
                <a:solidFill>
                  <a:srgbClr val="C00000"/>
                </a:solidFill>
              </a:rPr>
              <a:t>hadoop fs -copyFromLocal SalesJan2009.csv /MapReduceTutorial/Input</a:t>
            </a:r>
          </a:p>
          <a:p>
            <a:r>
              <a:rPr lang="en-US" sz="2400" dirty="0"/>
              <a:t>We can verify that the file has been copied to HDFS in two ways:</a:t>
            </a:r>
          </a:p>
          <a:p>
            <a:pPr lvl="1"/>
            <a:r>
              <a:rPr lang="en-US" dirty="0"/>
              <a:t>Using the command: $ </a:t>
            </a:r>
            <a:r>
              <a:rPr lang="en-US" dirty="0">
                <a:solidFill>
                  <a:srgbClr val="C00000"/>
                </a:solidFill>
              </a:rPr>
              <a:t>hadoop fs -ls /MapReduceTutorial/Input</a:t>
            </a:r>
            <a:r>
              <a:rPr lang="en-US" dirty="0"/>
              <a:t> </a:t>
            </a:r>
          </a:p>
          <a:p>
            <a:pPr lvl="1"/>
            <a:r>
              <a:rPr lang="en-US" dirty="0"/>
              <a:t>In the browser, type the URL </a:t>
            </a:r>
            <a:r>
              <a:rPr lang="en-US" dirty="0">
                <a:solidFill>
                  <a:srgbClr val="00B0F0"/>
                </a:solidFill>
              </a:rPr>
              <a:t>localhost:9870</a:t>
            </a:r>
          </a:p>
          <a:p>
            <a:r>
              <a:rPr lang="en-US" sz="2400" dirty="0"/>
              <a:t>Run the jar compiled java code:</a:t>
            </a:r>
          </a:p>
          <a:p>
            <a:pPr marL="0" indent="0">
              <a:buNone/>
            </a:pPr>
            <a:r>
              <a:rPr lang="en-US" sz="2400" dirty="0"/>
              <a:t>(In the folder </a:t>
            </a:r>
            <a:r>
              <a:rPr lang="en-US" sz="2400" dirty="0">
                <a:solidFill>
                  <a:srgbClr val="00B0F0"/>
                </a:solidFill>
              </a:rPr>
              <a:t>MapreduceTutorial</a:t>
            </a:r>
            <a:r>
              <a:rPr lang="en-US" sz="2400" dirty="0"/>
              <a:t>)</a:t>
            </a:r>
            <a:endParaRPr lang="en-US" sz="2000" dirty="0"/>
          </a:p>
          <a:p>
            <a:pPr marL="0" indent="0">
              <a:buNone/>
            </a:pPr>
            <a:r>
              <a:rPr lang="en-US" sz="2400" dirty="0"/>
              <a:t>	$ </a:t>
            </a:r>
            <a:r>
              <a:rPr lang="en-US" sz="2400" dirty="0">
                <a:solidFill>
                  <a:srgbClr val="C00000"/>
                </a:solidFill>
              </a:rPr>
              <a:t>ls</a:t>
            </a:r>
          </a:p>
          <a:p>
            <a:pPr marL="0" indent="0">
              <a:buNone/>
            </a:pPr>
            <a:endParaRPr lang="en-US" dirty="0">
              <a:solidFill>
                <a:srgbClr val="C00000"/>
              </a:solidFill>
            </a:endParaRP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134</a:t>
            </a:fld>
            <a:endParaRPr lang="en-US"/>
          </a:p>
        </p:txBody>
      </p:sp>
    </p:spTree>
    <p:extLst>
      <p:ext uri="{BB962C8B-B14F-4D97-AF65-F5344CB8AC3E}">
        <p14:creationId xmlns:p14="http://schemas.microsoft.com/office/powerpoint/2010/main" val="1184460078"/>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702527"/>
            <a:ext cx="10515600" cy="5474436"/>
          </a:xfrm>
        </p:spPr>
        <p:txBody>
          <a:bodyPr>
            <a:normAutofit/>
          </a:bodyPr>
          <a:lstStyle/>
          <a:p>
            <a:r>
              <a:rPr lang="en-US" sz="2400" dirty="0"/>
              <a:t>A successful run will produce the following two files under the </a:t>
            </a:r>
            <a:r>
              <a:rPr lang="en-US" sz="2400" dirty="0">
                <a:solidFill>
                  <a:srgbClr val="00B0F0"/>
                </a:solidFill>
              </a:rPr>
              <a:t>Output</a:t>
            </a:r>
            <a:r>
              <a:rPr lang="en-US" sz="2400" dirty="0"/>
              <a:t> folder:</a:t>
            </a:r>
          </a:p>
          <a:p>
            <a:pPr marL="0" indent="0">
              <a:buNone/>
            </a:pPr>
            <a:r>
              <a:rPr lang="en-US" sz="2400" dirty="0"/>
              <a:t>	</a:t>
            </a:r>
            <a:r>
              <a:rPr lang="en-US" sz="2400" dirty="0">
                <a:solidFill>
                  <a:srgbClr val="00B0F0"/>
                </a:solidFill>
              </a:rPr>
              <a:t>_SUCCESS</a:t>
            </a:r>
            <a:r>
              <a:rPr lang="en-US" sz="2400" dirty="0"/>
              <a:t>, </a:t>
            </a:r>
            <a:r>
              <a:rPr lang="en-US" sz="2400" dirty="0">
                <a:solidFill>
                  <a:srgbClr val="00B0F0"/>
                </a:solidFill>
              </a:rPr>
              <a:t>part-0000</a:t>
            </a:r>
            <a:r>
              <a:rPr lang="en-US" sz="2400" dirty="0"/>
              <a:t> </a:t>
            </a:r>
          </a:p>
          <a:p>
            <a:pPr marL="0" indent="0">
              <a:buNone/>
            </a:pPr>
            <a:r>
              <a:rPr lang="en-US" sz="2400" dirty="0"/>
              <a:t>The empty _SUCCESS file is a flag indicating a successful run.</a:t>
            </a:r>
          </a:p>
          <a:p>
            <a:pPr marL="0" indent="0">
              <a:buNone/>
            </a:pPr>
            <a:r>
              <a:rPr lang="en-US" sz="2400" dirty="0"/>
              <a:t>The part-0000 file has the output of the program.</a:t>
            </a:r>
          </a:p>
          <a:p>
            <a:r>
              <a:rPr lang="en-US" sz="2400" dirty="0"/>
              <a:t>To view the output:</a:t>
            </a:r>
          </a:p>
          <a:p>
            <a:pPr marL="0" indent="0">
              <a:buNone/>
            </a:pPr>
            <a:r>
              <a:rPr lang="en-US" sz="2400" dirty="0"/>
              <a:t>	$ </a:t>
            </a:r>
            <a:r>
              <a:rPr lang="en-US" sz="2400" dirty="0">
                <a:solidFill>
                  <a:srgbClr val="C00000"/>
                </a:solidFill>
              </a:rPr>
              <a:t>hadoop fs -cat /MapReduceTutorial/Output</a:t>
            </a:r>
          </a:p>
          <a:p>
            <a:pPr marL="0" indent="0">
              <a:buNone/>
            </a:pPr>
            <a:r>
              <a:rPr lang="en-US" sz="2400" dirty="0">
                <a:solidFill>
                  <a:srgbClr val="00B050"/>
                </a:solidFill>
              </a:rPr>
              <a:t>Argentina	1</a:t>
            </a:r>
          </a:p>
          <a:p>
            <a:pPr marL="0" indent="0">
              <a:spcBef>
                <a:spcPts val="0"/>
              </a:spcBef>
              <a:buNone/>
            </a:pPr>
            <a:r>
              <a:rPr lang="en-US" sz="2400" dirty="0">
                <a:solidFill>
                  <a:srgbClr val="00B050"/>
                </a:solidFill>
              </a:rPr>
              <a:t>Australia	38</a:t>
            </a:r>
          </a:p>
          <a:p>
            <a:pPr marL="0" indent="0">
              <a:spcBef>
                <a:spcPts val="0"/>
              </a:spcBef>
              <a:buNone/>
            </a:pPr>
            <a:r>
              <a:rPr lang="en-US" sz="2400" dirty="0">
                <a:solidFill>
                  <a:srgbClr val="00B050"/>
                </a:solidFill>
              </a:rPr>
              <a:t>Austria	7</a:t>
            </a:r>
          </a:p>
          <a:p>
            <a:pPr marL="0" indent="0">
              <a:spcBef>
                <a:spcPts val="0"/>
              </a:spcBef>
              <a:buNone/>
            </a:pPr>
            <a:r>
              <a:rPr lang="en-US" sz="2400" dirty="0">
                <a:solidFill>
                  <a:srgbClr val="00B050"/>
                </a:solidFill>
              </a:rPr>
              <a:t>Bahrain	1</a:t>
            </a:r>
          </a:p>
          <a:p>
            <a:pPr marL="0" indent="0">
              <a:spcBef>
                <a:spcPts val="0"/>
              </a:spcBef>
              <a:buNone/>
            </a:pPr>
            <a:r>
              <a:rPr lang="en-US" sz="2400" dirty="0">
                <a:solidFill>
                  <a:srgbClr val="00B050"/>
                </a:solidFill>
              </a:rPr>
              <a:t>Belgium	8</a:t>
            </a:r>
          </a:p>
          <a:p>
            <a:pPr marL="0" indent="0">
              <a:spcBef>
                <a:spcPts val="0"/>
              </a:spcBef>
              <a:buNone/>
            </a:pPr>
            <a:r>
              <a:rPr lang="en-US" sz="2400" dirty="0">
                <a:solidFill>
                  <a:srgbClr val="00B050"/>
                </a:solidFill>
              </a:rPr>
              <a:t>Bermuda	1</a:t>
            </a:r>
          </a:p>
          <a:p>
            <a:pPr marL="0" indent="0">
              <a:spcBef>
                <a:spcPts val="0"/>
              </a:spcBef>
              <a:buNone/>
            </a:pPr>
            <a:r>
              <a:rPr lang="en-US" sz="2400" dirty="0">
                <a:solidFill>
                  <a:srgbClr val="00B050"/>
                </a:solidFill>
              </a:rPr>
              <a:t>Brazil	5</a:t>
            </a:r>
          </a:p>
          <a:p>
            <a:pPr marL="0" indent="0">
              <a:spcBef>
                <a:spcPts val="0"/>
              </a:spcBef>
              <a:buNone/>
            </a:pPr>
            <a:r>
              <a:rPr lang="en-US" sz="2400" dirty="0">
                <a:solidFill>
                  <a:srgbClr val="00B050"/>
                </a:solidFill>
              </a:rPr>
              <a: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135</a:t>
            </a:fld>
            <a:endParaRPr lang="en-US"/>
          </a:p>
        </p:txBody>
      </p:sp>
    </p:spTree>
    <p:extLst>
      <p:ext uri="{BB962C8B-B14F-4D97-AF65-F5344CB8AC3E}">
        <p14:creationId xmlns:p14="http://schemas.microsoft.com/office/powerpoint/2010/main" val="2707920302"/>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724829"/>
            <a:ext cx="10515600" cy="5452134"/>
          </a:xfrm>
        </p:spPr>
        <p:txBody>
          <a:bodyPr>
            <a:normAutofit/>
          </a:bodyPr>
          <a:lstStyle/>
          <a:p>
            <a:r>
              <a:rPr lang="en-US" sz="2400" dirty="0"/>
              <a:t>When inspecting the HDFS in the browser, you can use anyone of the following URLs:</a:t>
            </a:r>
          </a:p>
          <a:p>
            <a:pPr marL="0" indent="0">
              <a:buNone/>
            </a:pPr>
            <a:r>
              <a:rPr lang="en-US" sz="2400" dirty="0"/>
              <a:t>	</a:t>
            </a:r>
            <a:r>
              <a:rPr lang="en-US" sz="2400" dirty="0">
                <a:solidFill>
                  <a:srgbClr val="00B0F0"/>
                </a:solidFill>
              </a:rPr>
              <a:t>localhost:9870</a:t>
            </a:r>
          </a:p>
          <a:p>
            <a:pPr marL="0" indent="0">
              <a:buNone/>
            </a:pPr>
            <a:r>
              <a:rPr lang="en-US" sz="2400" dirty="0">
                <a:solidFill>
                  <a:srgbClr val="00B0F0"/>
                </a:solidFill>
              </a:rPr>
              <a:t>	&lt;The Ubuntu host name&gt;:9870</a:t>
            </a:r>
          </a:p>
          <a:p>
            <a:pPr marL="0" indent="0">
              <a:buNone/>
            </a:pPr>
            <a:r>
              <a:rPr lang="en-US" sz="2400" dirty="0">
                <a:solidFill>
                  <a:srgbClr val="00B0F0"/>
                </a:solidFill>
              </a:rPr>
              <a:t>	&lt;The Ubuntu host IP&gt;:9870</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136</a:t>
            </a:fld>
            <a:endParaRPr lang="en-US"/>
          </a:p>
        </p:txBody>
      </p:sp>
    </p:spTree>
    <p:extLst>
      <p:ext uri="{BB962C8B-B14F-4D97-AF65-F5344CB8AC3E}">
        <p14:creationId xmlns:p14="http://schemas.microsoft.com/office/powerpoint/2010/main" val="493525034"/>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70588"/>
            <a:ext cx="10515600" cy="6326155"/>
          </a:xfrm>
        </p:spPr>
        <p:txBody>
          <a:bodyPr>
            <a:normAutofit fontScale="85000" lnSpcReduction="20000"/>
          </a:bodyPr>
          <a:lstStyle/>
          <a:p>
            <a:pPr marL="0" indent="0">
              <a:buNone/>
            </a:pPr>
            <a:r>
              <a:rPr lang="en-US" dirty="0">
                <a:solidFill>
                  <a:srgbClr val="C00000"/>
                </a:solidFill>
              </a:rPr>
              <a:t>package SalesCountry;</a:t>
            </a:r>
          </a:p>
          <a:p>
            <a:pPr marL="0" indent="0">
              <a:spcBef>
                <a:spcPts val="1800"/>
              </a:spcBef>
              <a:buNone/>
            </a:pPr>
            <a:r>
              <a:rPr lang="en-US" dirty="0">
                <a:solidFill>
                  <a:srgbClr val="C00000"/>
                </a:solidFill>
              </a:rPr>
              <a:t>import java.io.IOException;</a:t>
            </a:r>
          </a:p>
          <a:p>
            <a:pPr marL="0" indent="0">
              <a:spcBef>
                <a:spcPts val="1800"/>
              </a:spcBef>
              <a:buNone/>
            </a:pPr>
            <a:r>
              <a:rPr lang="en-US" dirty="0">
                <a:solidFill>
                  <a:srgbClr val="C00000"/>
                </a:solidFill>
              </a:rPr>
              <a:t>import </a:t>
            </a:r>
            <a:r>
              <a:rPr lang="en-US" dirty="0" err="1">
                <a:solidFill>
                  <a:srgbClr val="C00000"/>
                </a:solidFill>
              </a:rPr>
              <a:t>org.apache.hadoop.io.IntWritable</a:t>
            </a:r>
            <a:r>
              <a:rPr lang="en-US" dirty="0">
                <a:solidFill>
                  <a:srgbClr val="C00000"/>
                </a:solidFill>
              </a:rPr>
              <a:t>;</a:t>
            </a:r>
          </a:p>
          <a:p>
            <a:pPr marL="0" indent="0">
              <a:buNone/>
            </a:pPr>
            <a:r>
              <a:rPr lang="en-US" dirty="0">
                <a:solidFill>
                  <a:srgbClr val="C00000"/>
                </a:solidFill>
              </a:rPr>
              <a:t>import </a:t>
            </a:r>
            <a:r>
              <a:rPr lang="en-US" dirty="0" err="1">
                <a:solidFill>
                  <a:srgbClr val="C00000"/>
                </a:solidFill>
              </a:rPr>
              <a:t>org.apache.hadoop.io.LongWritable</a:t>
            </a:r>
            <a:r>
              <a:rPr lang="en-US" dirty="0">
                <a:solidFill>
                  <a:srgbClr val="C00000"/>
                </a:solidFill>
              </a:rPr>
              <a:t>;</a:t>
            </a:r>
          </a:p>
          <a:p>
            <a:pPr marL="0" indent="0">
              <a:buNone/>
            </a:pPr>
            <a:r>
              <a:rPr lang="en-US" dirty="0">
                <a:solidFill>
                  <a:srgbClr val="C00000"/>
                </a:solidFill>
              </a:rPr>
              <a:t>import </a:t>
            </a:r>
            <a:r>
              <a:rPr lang="en-US" dirty="0" err="1">
                <a:solidFill>
                  <a:srgbClr val="C00000"/>
                </a:solidFill>
              </a:rPr>
              <a:t>org.apache.hadoop.io.Text</a:t>
            </a:r>
            <a:r>
              <a:rPr lang="en-US" dirty="0">
                <a:solidFill>
                  <a:srgbClr val="C00000"/>
                </a:solidFill>
              </a:rPr>
              <a:t>;</a:t>
            </a:r>
          </a:p>
          <a:p>
            <a:pPr marL="0" indent="0">
              <a:buNone/>
            </a:pPr>
            <a:r>
              <a:rPr lang="en-US" dirty="0">
                <a:solidFill>
                  <a:srgbClr val="C00000"/>
                </a:solidFill>
              </a:rPr>
              <a:t>import </a:t>
            </a:r>
            <a:r>
              <a:rPr lang="en-US" dirty="0" err="1">
                <a:solidFill>
                  <a:srgbClr val="C00000"/>
                </a:solidFill>
              </a:rPr>
              <a:t>org.apache.hadoop.mapred</a:t>
            </a:r>
            <a:r>
              <a:rPr lang="en-US" dirty="0">
                <a:solidFill>
                  <a:srgbClr val="C00000"/>
                </a:solidFill>
              </a:rPr>
              <a:t>.*;</a:t>
            </a:r>
          </a:p>
          <a:p>
            <a:pPr marL="0" indent="0">
              <a:spcBef>
                <a:spcPts val="1800"/>
              </a:spcBef>
              <a:buNone/>
            </a:pPr>
            <a:r>
              <a:rPr lang="en-US" dirty="0">
                <a:solidFill>
                  <a:srgbClr val="C00000"/>
                </a:solidFill>
              </a:rPr>
              <a:t>public class </a:t>
            </a:r>
            <a:r>
              <a:rPr lang="en-US" b="1" dirty="0">
                <a:solidFill>
                  <a:srgbClr val="C00000"/>
                </a:solidFill>
              </a:rPr>
              <a:t>SalesMapper</a:t>
            </a:r>
            <a:r>
              <a:rPr lang="en-US" dirty="0">
                <a:solidFill>
                  <a:srgbClr val="C00000"/>
                </a:solidFill>
              </a:rPr>
              <a:t> extends MapReduceBase </a:t>
            </a:r>
          </a:p>
          <a:p>
            <a:pPr marL="0" indent="0">
              <a:spcBef>
                <a:spcPts val="0"/>
              </a:spcBef>
              <a:buNone/>
            </a:pPr>
            <a:r>
              <a:rPr lang="en-US" dirty="0">
                <a:solidFill>
                  <a:srgbClr val="C00000"/>
                </a:solidFill>
              </a:rPr>
              <a:t>		implements Mapper &lt;LongWritable, Text, Text, IntWritable&gt; {</a:t>
            </a:r>
          </a:p>
          <a:p>
            <a:pPr marL="0" indent="0">
              <a:buNone/>
            </a:pPr>
            <a:r>
              <a:rPr lang="en-US" dirty="0">
                <a:solidFill>
                  <a:srgbClr val="C00000"/>
                </a:solidFill>
              </a:rPr>
              <a:t>	private final static IntWritable one = new IntWritable(1);</a:t>
            </a:r>
          </a:p>
          <a:p>
            <a:pPr marL="0" indent="0">
              <a:spcBef>
                <a:spcPts val="1200"/>
              </a:spcBef>
              <a:buNone/>
            </a:pPr>
            <a:r>
              <a:rPr lang="en-US" dirty="0">
                <a:solidFill>
                  <a:srgbClr val="C00000"/>
                </a:solidFill>
              </a:rPr>
              <a:t>	public void map(LongWritable key, Text value, OutputCollector &lt;Text, </a:t>
            </a:r>
          </a:p>
          <a:p>
            <a:pPr marL="0" indent="0">
              <a:spcBef>
                <a:spcPts val="0"/>
              </a:spcBef>
              <a:buNone/>
            </a:pPr>
            <a:r>
              <a:rPr lang="en-US" dirty="0">
                <a:solidFill>
                  <a:srgbClr val="C00000"/>
                </a:solidFill>
              </a:rPr>
              <a:t>		IntWritable&gt; output, Reporter reporter) throws IOException {</a:t>
            </a:r>
          </a:p>
          <a:p>
            <a:pPr marL="0" indent="0">
              <a:buNone/>
            </a:pPr>
            <a:r>
              <a:rPr lang="en-US" dirty="0">
                <a:solidFill>
                  <a:srgbClr val="C00000"/>
                </a:solidFill>
              </a:rPr>
              <a:t>		String valueString = value.toString();</a:t>
            </a:r>
          </a:p>
          <a:p>
            <a:pPr marL="0" indent="0">
              <a:buNone/>
            </a:pPr>
            <a:r>
              <a:rPr lang="en-US" dirty="0">
                <a:solidFill>
                  <a:srgbClr val="C00000"/>
                </a:solidFill>
              </a:rPr>
              <a:t>		String[] SingleCountryData = valueString.split(",");</a:t>
            </a:r>
          </a:p>
          <a:p>
            <a:pPr marL="0" indent="0">
              <a:buNone/>
            </a:pPr>
            <a:r>
              <a:rPr lang="en-US" dirty="0">
                <a:solidFill>
                  <a:srgbClr val="C00000"/>
                </a:solidFill>
              </a:rPr>
              <a:t>		output.collect(new Text(SingleCountryData[7]), one);</a:t>
            </a:r>
          </a:p>
          <a:p>
            <a:pPr marL="0" indent="0">
              <a:buNone/>
            </a:pPr>
            <a:r>
              <a:rPr lang="en-US" dirty="0">
                <a:solidFill>
                  <a:srgbClr val="C00000"/>
                </a:solidFill>
              </a:rPr>
              <a:t>	}</a:t>
            </a:r>
          </a:p>
          <a:p>
            <a:pPr marL="0" indent="0">
              <a:buNone/>
            </a:pPr>
            <a:r>
              <a:rPr lang="en-US" dirty="0">
                <a:solidFill>
                  <a:srgbClr val="C00000"/>
                </a:solidFill>
              </a:rPr>
              <a: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137</a:t>
            </a:fld>
            <a:endParaRPr lang="en-US"/>
          </a:p>
        </p:txBody>
      </p:sp>
    </p:spTree>
    <p:extLst>
      <p:ext uri="{BB962C8B-B14F-4D97-AF65-F5344CB8AC3E}">
        <p14:creationId xmlns:p14="http://schemas.microsoft.com/office/powerpoint/2010/main" val="498351239"/>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5016" y="121298"/>
            <a:ext cx="11299372" cy="6671388"/>
          </a:xfrm>
        </p:spPr>
        <p:txBody>
          <a:bodyPr>
            <a:normAutofit fontScale="70000" lnSpcReduction="20000"/>
          </a:bodyPr>
          <a:lstStyle/>
          <a:p>
            <a:pPr marL="0" indent="0">
              <a:buNone/>
            </a:pPr>
            <a:r>
              <a:rPr lang="en-US" dirty="0">
                <a:solidFill>
                  <a:srgbClr val="C00000"/>
                </a:solidFill>
              </a:rPr>
              <a:t>package SalesCountry;</a:t>
            </a:r>
          </a:p>
          <a:p>
            <a:pPr marL="0" indent="0">
              <a:buNone/>
            </a:pPr>
            <a:r>
              <a:rPr lang="en-US" dirty="0">
                <a:solidFill>
                  <a:srgbClr val="C00000"/>
                </a:solidFill>
              </a:rPr>
              <a:t>import java.io.IOException;</a:t>
            </a:r>
          </a:p>
          <a:p>
            <a:pPr marL="0" indent="0">
              <a:spcBef>
                <a:spcPts val="600"/>
              </a:spcBef>
              <a:buNone/>
            </a:pPr>
            <a:r>
              <a:rPr lang="en-US" dirty="0">
                <a:solidFill>
                  <a:srgbClr val="C00000"/>
                </a:solidFill>
              </a:rPr>
              <a:t>import java.util.*;</a:t>
            </a:r>
          </a:p>
          <a:p>
            <a:pPr marL="0" indent="0">
              <a:spcBef>
                <a:spcPts val="1200"/>
              </a:spcBef>
              <a:buNone/>
            </a:pPr>
            <a:r>
              <a:rPr lang="en-US" dirty="0">
                <a:solidFill>
                  <a:srgbClr val="C00000"/>
                </a:solidFill>
              </a:rPr>
              <a:t>import </a:t>
            </a:r>
            <a:r>
              <a:rPr lang="en-US" dirty="0" err="1">
                <a:solidFill>
                  <a:srgbClr val="C00000"/>
                </a:solidFill>
              </a:rPr>
              <a:t>org.apache.hadoop.io.IntWritable</a:t>
            </a:r>
            <a:r>
              <a:rPr lang="en-US" dirty="0">
                <a:solidFill>
                  <a:srgbClr val="C00000"/>
                </a:solidFill>
              </a:rPr>
              <a:t>;</a:t>
            </a:r>
          </a:p>
          <a:p>
            <a:pPr marL="0" indent="0">
              <a:buNone/>
            </a:pPr>
            <a:r>
              <a:rPr lang="en-US" dirty="0">
                <a:solidFill>
                  <a:srgbClr val="C00000"/>
                </a:solidFill>
              </a:rPr>
              <a:t>import </a:t>
            </a:r>
            <a:r>
              <a:rPr lang="en-US" dirty="0" err="1">
                <a:solidFill>
                  <a:srgbClr val="C00000"/>
                </a:solidFill>
              </a:rPr>
              <a:t>org.apache.hadoop.io.Text</a:t>
            </a:r>
            <a:r>
              <a:rPr lang="en-US" dirty="0">
                <a:solidFill>
                  <a:srgbClr val="C00000"/>
                </a:solidFill>
              </a:rPr>
              <a:t>;</a:t>
            </a:r>
          </a:p>
          <a:p>
            <a:pPr marL="0" indent="0">
              <a:buNone/>
            </a:pPr>
            <a:r>
              <a:rPr lang="en-US" dirty="0">
                <a:solidFill>
                  <a:srgbClr val="C00000"/>
                </a:solidFill>
              </a:rPr>
              <a:t>import </a:t>
            </a:r>
            <a:r>
              <a:rPr lang="en-US" dirty="0" err="1">
                <a:solidFill>
                  <a:srgbClr val="C00000"/>
                </a:solidFill>
              </a:rPr>
              <a:t>org.apache.hadoop.mapred</a:t>
            </a:r>
            <a:r>
              <a:rPr lang="en-US" dirty="0">
                <a:solidFill>
                  <a:srgbClr val="C00000"/>
                </a:solidFill>
              </a:rPr>
              <a:t>.*;</a:t>
            </a:r>
          </a:p>
          <a:p>
            <a:pPr marL="0" indent="0">
              <a:spcBef>
                <a:spcPts val="1800"/>
              </a:spcBef>
              <a:buNone/>
            </a:pPr>
            <a:r>
              <a:rPr lang="en-US" dirty="0">
                <a:solidFill>
                  <a:srgbClr val="C00000"/>
                </a:solidFill>
              </a:rPr>
              <a:t>public class </a:t>
            </a:r>
            <a:r>
              <a:rPr lang="en-US" b="1" dirty="0">
                <a:solidFill>
                  <a:srgbClr val="C00000"/>
                </a:solidFill>
              </a:rPr>
              <a:t>SalesCountryReducer</a:t>
            </a:r>
            <a:r>
              <a:rPr lang="en-US" dirty="0">
                <a:solidFill>
                  <a:srgbClr val="C00000"/>
                </a:solidFill>
              </a:rPr>
              <a:t> extends MapReduceBase implements Reducer&lt;Text, IntWritable, Text, IntWritable&gt; {</a:t>
            </a:r>
          </a:p>
          <a:p>
            <a:pPr marL="0" indent="0">
              <a:buNone/>
            </a:pPr>
            <a:r>
              <a:rPr lang="en-US" dirty="0">
                <a:solidFill>
                  <a:srgbClr val="C00000"/>
                </a:solidFill>
              </a:rPr>
              <a:t>	public void reduce(Text t_key, Iterator&lt;IntWritable&gt; values, OutputCollector&lt;Text,IntWritable&gt; output, Reporter reporter) throws IOException {</a:t>
            </a:r>
          </a:p>
          <a:p>
            <a:pPr marL="0" indent="0">
              <a:buNone/>
            </a:pPr>
            <a:r>
              <a:rPr lang="en-US" dirty="0">
                <a:solidFill>
                  <a:srgbClr val="C00000"/>
                </a:solidFill>
              </a:rPr>
              <a:t>		Text key = t_key;</a:t>
            </a:r>
          </a:p>
          <a:p>
            <a:pPr marL="0" indent="0">
              <a:buNone/>
            </a:pPr>
            <a:r>
              <a:rPr lang="en-US" dirty="0">
                <a:solidFill>
                  <a:srgbClr val="C00000"/>
                </a:solidFill>
              </a:rPr>
              <a:t>		int frequencyForCountry = 0;</a:t>
            </a:r>
          </a:p>
          <a:p>
            <a:pPr marL="0" indent="0">
              <a:buNone/>
            </a:pPr>
            <a:r>
              <a:rPr lang="en-US" dirty="0">
                <a:solidFill>
                  <a:srgbClr val="C00000"/>
                </a:solidFill>
              </a:rPr>
              <a:t>		while (values.hasNext()) {</a:t>
            </a:r>
          </a:p>
          <a:p>
            <a:pPr marL="0" indent="0">
              <a:buNone/>
            </a:pPr>
            <a:r>
              <a:rPr lang="en-US" dirty="0">
                <a:solidFill>
                  <a:srgbClr val="C00000"/>
                </a:solidFill>
              </a:rPr>
              <a:t>			// replace type of value with the actual type of our value</a:t>
            </a:r>
          </a:p>
          <a:p>
            <a:pPr marL="0" indent="0">
              <a:buNone/>
            </a:pPr>
            <a:r>
              <a:rPr lang="en-US" dirty="0">
                <a:solidFill>
                  <a:srgbClr val="C00000"/>
                </a:solidFill>
              </a:rPr>
              <a:t>			IntWritable value = (IntWritable) values.next();</a:t>
            </a:r>
          </a:p>
          <a:p>
            <a:pPr marL="0" indent="0">
              <a:buNone/>
            </a:pPr>
            <a:r>
              <a:rPr lang="en-US" dirty="0">
                <a:solidFill>
                  <a:srgbClr val="C00000"/>
                </a:solidFill>
              </a:rPr>
              <a:t>			frequencyForCountry += value.get();</a:t>
            </a:r>
          </a:p>
          <a:p>
            <a:pPr marL="0" indent="0">
              <a:buNone/>
            </a:pPr>
            <a:r>
              <a:rPr lang="en-US" dirty="0">
                <a:solidFill>
                  <a:srgbClr val="C00000"/>
                </a:solidFill>
              </a:rPr>
              <a:t>		}</a:t>
            </a:r>
          </a:p>
          <a:p>
            <a:pPr marL="0" indent="0">
              <a:buNone/>
            </a:pPr>
            <a:r>
              <a:rPr lang="en-US" dirty="0">
                <a:solidFill>
                  <a:srgbClr val="C00000"/>
                </a:solidFill>
              </a:rPr>
              <a:t>		output.collect(key, new IntWritable(frequencyForCountry));</a:t>
            </a:r>
          </a:p>
          <a:p>
            <a:pPr marL="0" indent="0">
              <a:buNone/>
            </a:pPr>
            <a:r>
              <a:rPr lang="en-US" dirty="0">
                <a:solidFill>
                  <a:srgbClr val="C00000"/>
                </a:solidFill>
              </a:rPr>
              <a:t>	}</a:t>
            </a:r>
          </a:p>
          <a:p>
            <a:pPr marL="0" indent="0">
              <a:buNone/>
            </a:pPr>
            <a:r>
              <a:rPr lang="en-US" dirty="0">
                <a:solidFill>
                  <a:srgbClr val="C00000"/>
                </a:solidFill>
              </a:rPr>
              <a: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138</a:t>
            </a:fld>
            <a:endParaRPr lang="en-US"/>
          </a:p>
        </p:txBody>
      </p:sp>
    </p:spTree>
    <p:extLst>
      <p:ext uri="{BB962C8B-B14F-4D97-AF65-F5344CB8AC3E}">
        <p14:creationId xmlns:p14="http://schemas.microsoft.com/office/powerpoint/2010/main" val="1412746227"/>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63894"/>
            <a:ext cx="10515600" cy="5813069"/>
          </a:xfrm>
        </p:spPr>
        <p:txBody>
          <a:bodyPr>
            <a:normAutofit fontScale="85000" lnSpcReduction="20000"/>
          </a:bodyPr>
          <a:lstStyle/>
          <a:p>
            <a:pPr marL="0" indent="0">
              <a:buNone/>
            </a:pPr>
            <a:r>
              <a:rPr lang="en-US" dirty="0">
                <a:solidFill>
                  <a:srgbClr val="C00000"/>
                </a:solidFill>
              </a:rPr>
              <a:t>package SalesCountry;</a:t>
            </a:r>
          </a:p>
          <a:p>
            <a:pPr marL="0" indent="0">
              <a:spcBef>
                <a:spcPts val="1800"/>
              </a:spcBef>
              <a:buNone/>
            </a:pPr>
            <a:r>
              <a:rPr lang="en-US" dirty="0">
                <a:solidFill>
                  <a:srgbClr val="C00000"/>
                </a:solidFill>
              </a:rPr>
              <a:t>import </a:t>
            </a:r>
            <a:r>
              <a:rPr lang="en-US" dirty="0" err="1">
                <a:solidFill>
                  <a:srgbClr val="C00000"/>
                </a:solidFill>
              </a:rPr>
              <a:t>org.apache.hadoop.fs.Path</a:t>
            </a:r>
            <a:r>
              <a:rPr lang="en-US" dirty="0">
                <a:solidFill>
                  <a:srgbClr val="C00000"/>
                </a:solidFill>
              </a:rPr>
              <a:t>;</a:t>
            </a:r>
          </a:p>
          <a:p>
            <a:pPr marL="0" indent="0">
              <a:buNone/>
            </a:pPr>
            <a:r>
              <a:rPr lang="en-US" dirty="0">
                <a:solidFill>
                  <a:srgbClr val="C00000"/>
                </a:solidFill>
              </a:rPr>
              <a:t>import org.apache.hadoop.io.*;</a:t>
            </a:r>
          </a:p>
          <a:p>
            <a:pPr marL="0" indent="0">
              <a:buNone/>
            </a:pPr>
            <a:r>
              <a:rPr lang="en-US" dirty="0">
                <a:solidFill>
                  <a:srgbClr val="C00000"/>
                </a:solidFill>
              </a:rPr>
              <a:t>import </a:t>
            </a:r>
            <a:r>
              <a:rPr lang="en-US" dirty="0" err="1">
                <a:solidFill>
                  <a:srgbClr val="C00000"/>
                </a:solidFill>
              </a:rPr>
              <a:t>org.apache.hadoop.mapred</a:t>
            </a:r>
            <a:r>
              <a:rPr lang="en-US" dirty="0">
                <a:solidFill>
                  <a:srgbClr val="C00000"/>
                </a:solidFill>
              </a:rPr>
              <a:t>.*;</a:t>
            </a:r>
          </a:p>
          <a:p>
            <a:pPr marL="0" indent="0">
              <a:spcBef>
                <a:spcPts val="1800"/>
              </a:spcBef>
              <a:buNone/>
            </a:pPr>
            <a:r>
              <a:rPr lang="en-US" dirty="0">
                <a:solidFill>
                  <a:srgbClr val="C00000"/>
                </a:solidFill>
              </a:rPr>
              <a:t>public class </a:t>
            </a:r>
            <a:r>
              <a:rPr lang="en-US" b="1" dirty="0">
                <a:solidFill>
                  <a:srgbClr val="C00000"/>
                </a:solidFill>
              </a:rPr>
              <a:t>SalesCountryDriver</a:t>
            </a:r>
            <a:r>
              <a:rPr lang="en-US" dirty="0">
                <a:solidFill>
                  <a:srgbClr val="C00000"/>
                </a:solidFill>
              </a:rPr>
              <a:t> {</a:t>
            </a:r>
          </a:p>
          <a:p>
            <a:pPr marL="0" indent="0">
              <a:buNone/>
            </a:pPr>
            <a:r>
              <a:rPr lang="en-US" dirty="0">
                <a:solidFill>
                  <a:srgbClr val="C00000"/>
                </a:solidFill>
              </a:rPr>
              <a:t>    public static void main(String[] args) {</a:t>
            </a:r>
          </a:p>
          <a:p>
            <a:pPr marL="0" indent="0">
              <a:buNone/>
            </a:pPr>
            <a:r>
              <a:rPr lang="en-US" dirty="0">
                <a:solidFill>
                  <a:srgbClr val="C00000"/>
                </a:solidFill>
              </a:rPr>
              <a:t>        JobClient my_client = new JobClient();</a:t>
            </a:r>
          </a:p>
          <a:p>
            <a:pPr marL="0" indent="0">
              <a:buNone/>
            </a:pPr>
            <a:r>
              <a:rPr lang="en-US" dirty="0">
                <a:solidFill>
                  <a:srgbClr val="C00000"/>
                </a:solidFill>
              </a:rPr>
              <a:t>        </a:t>
            </a:r>
            <a:r>
              <a:rPr lang="en-US" dirty="0">
                <a:solidFill>
                  <a:srgbClr val="00B050"/>
                </a:solidFill>
              </a:rPr>
              <a:t>// Create a configuration object for the job</a:t>
            </a:r>
          </a:p>
          <a:p>
            <a:pPr marL="0" indent="0">
              <a:buNone/>
            </a:pPr>
            <a:r>
              <a:rPr lang="en-US" dirty="0">
                <a:solidFill>
                  <a:srgbClr val="C00000"/>
                </a:solidFill>
              </a:rPr>
              <a:t>        JobConf job_conf = new JobConf(SalesCountryDriver.class);</a:t>
            </a:r>
          </a:p>
          <a:p>
            <a:pPr marL="0" indent="0">
              <a:spcBef>
                <a:spcPts val="1800"/>
              </a:spcBef>
              <a:buNone/>
            </a:pPr>
            <a:r>
              <a:rPr lang="en-US" dirty="0">
                <a:solidFill>
                  <a:srgbClr val="C00000"/>
                </a:solidFill>
              </a:rPr>
              <a:t>        </a:t>
            </a:r>
            <a:r>
              <a:rPr lang="en-US" dirty="0">
                <a:solidFill>
                  <a:srgbClr val="00B050"/>
                </a:solidFill>
              </a:rPr>
              <a:t>// Set a name of the Job</a:t>
            </a:r>
          </a:p>
          <a:p>
            <a:pPr marL="0" indent="0">
              <a:buNone/>
            </a:pPr>
            <a:r>
              <a:rPr lang="en-US" dirty="0">
                <a:solidFill>
                  <a:srgbClr val="C00000"/>
                </a:solidFill>
              </a:rPr>
              <a:t>        job_conf.setJobName("SalePerCountry");</a:t>
            </a:r>
          </a:p>
          <a:p>
            <a:pPr marL="0" indent="0">
              <a:spcBef>
                <a:spcPts val="1800"/>
              </a:spcBef>
              <a:buNone/>
            </a:pPr>
            <a:r>
              <a:rPr lang="en-US" dirty="0">
                <a:solidFill>
                  <a:srgbClr val="C00000"/>
                </a:solidFill>
              </a:rPr>
              <a:t>        </a:t>
            </a:r>
            <a:r>
              <a:rPr lang="en-US" dirty="0">
                <a:solidFill>
                  <a:srgbClr val="00B050"/>
                </a:solidFill>
              </a:rPr>
              <a:t>// Specify data type of output key and value</a:t>
            </a:r>
          </a:p>
          <a:p>
            <a:pPr marL="0" indent="0">
              <a:buNone/>
            </a:pPr>
            <a:r>
              <a:rPr lang="en-US" dirty="0">
                <a:solidFill>
                  <a:srgbClr val="C00000"/>
                </a:solidFill>
              </a:rPr>
              <a:t>        job_conf.setOutputKeyClass(Text.class);</a:t>
            </a:r>
          </a:p>
          <a:p>
            <a:pPr marL="0" indent="0">
              <a:buNone/>
            </a:pPr>
            <a:r>
              <a:rPr lang="en-US" dirty="0">
                <a:solidFill>
                  <a:srgbClr val="C00000"/>
                </a:solidFill>
              </a:rPr>
              <a:t>        job_conf.setOutputValueClass(IntWritable.class);</a:t>
            </a:r>
          </a:p>
          <a:p>
            <a:pPr marL="0" indent="0">
              <a:buNone/>
            </a:pPr>
            <a:endParaRPr lang="en-US"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139</a:t>
            </a:fld>
            <a:endParaRPr lang="en-US"/>
          </a:p>
        </p:txBody>
      </p:sp>
    </p:spTree>
    <p:extLst>
      <p:ext uri="{BB962C8B-B14F-4D97-AF65-F5344CB8AC3E}">
        <p14:creationId xmlns:p14="http://schemas.microsoft.com/office/powerpoint/2010/main" val="29567821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of using Hadoop?</a:t>
            </a:r>
          </a:p>
        </p:txBody>
      </p:sp>
      <p:sp>
        <p:nvSpPr>
          <p:cNvPr id="3" name="Content Placeholder 2"/>
          <p:cNvSpPr>
            <a:spLocks noGrp="1"/>
          </p:cNvSpPr>
          <p:nvPr>
            <p:ph idx="1"/>
          </p:nvPr>
        </p:nvSpPr>
        <p:spPr>
          <a:xfrm>
            <a:off x="838200" y="1545020"/>
            <a:ext cx="10515600" cy="4992413"/>
          </a:xfrm>
        </p:spPr>
        <p:txBody>
          <a:bodyPr>
            <a:normAutofit fontScale="92500" lnSpcReduction="20000"/>
          </a:bodyPr>
          <a:lstStyle/>
          <a:p>
            <a:r>
              <a:rPr lang="en-US" b="1" dirty="0"/>
              <a:t>MapReduce programming is not a good match for all problems</a:t>
            </a:r>
            <a:r>
              <a:rPr lang="en-US" dirty="0"/>
              <a:t>. It’s good for simple information requests and problems that can be divided into independent units, but it's not efficient for iterative and interactive analytic tasks. MapReduce is file-intensive. Because the nodes don’t intercommunicate except through sorts and shuffles, iterative algorithms require multiple map-shuffle/sort-reduce phases to complete. This creates multiple files between MapReduce phases and is inefficient for advanced analytic computing.</a:t>
            </a:r>
          </a:p>
          <a:p>
            <a:pPr>
              <a:spcBef>
                <a:spcPts val="2400"/>
              </a:spcBef>
            </a:pPr>
            <a:r>
              <a:rPr lang="en-US" b="1" dirty="0"/>
              <a:t>There’s a widely acknowledged talent gap</a:t>
            </a:r>
            <a:r>
              <a:rPr lang="en-US" dirty="0"/>
              <a:t>. It can be difficult to find entry-level programmers who have sufficient Java skills to be productive with MapReduce. That's one reason distribution providers are racing to put relational (SQL) technology on top of Hadoop. It is much easier to find programmers with SQL skills than MapReduce skills. And, Hadoop administration seems part art and part science, requiring low-level knowledge of operating systems, hardware and Hadoop kernel settings.</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14</a:t>
            </a:fld>
            <a:endParaRPr lang="en-US"/>
          </a:p>
        </p:txBody>
      </p:sp>
    </p:spTree>
    <p:extLst>
      <p:ext uri="{BB962C8B-B14F-4D97-AF65-F5344CB8AC3E}">
        <p14:creationId xmlns:p14="http://schemas.microsoft.com/office/powerpoint/2010/main" val="3008830717"/>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30424"/>
            <a:ext cx="10515600" cy="5346539"/>
          </a:xfrm>
        </p:spPr>
        <p:txBody>
          <a:bodyPr>
            <a:noAutofit/>
          </a:bodyPr>
          <a:lstStyle/>
          <a:p>
            <a:pPr marL="0" indent="0">
              <a:buNone/>
            </a:pPr>
            <a:r>
              <a:rPr lang="en-US" sz="2400" dirty="0">
                <a:solidFill>
                  <a:srgbClr val="C00000"/>
                </a:solidFill>
              </a:rPr>
              <a:t>        </a:t>
            </a:r>
            <a:r>
              <a:rPr lang="en-US" sz="2400" dirty="0">
                <a:solidFill>
                  <a:srgbClr val="00B050"/>
                </a:solidFill>
              </a:rPr>
              <a:t>// Specify names of Mapper and Reducer Class</a:t>
            </a:r>
          </a:p>
          <a:p>
            <a:pPr marL="0" indent="0">
              <a:spcBef>
                <a:spcPts val="600"/>
              </a:spcBef>
              <a:buNone/>
            </a:pPr>
            <a:r>
              <a:rPr lang="en-US" sz="2400" dirty="0">
                <a:solidFill>
                  <a:srgbClr val="C00000"/>
                </a:solidFill>
              </a:rPr>
              <a:t>        job_conf.setMapperClass(SalesCountry.SalesMapper.class);</a:t>
            </a:r>
          </a:p>
          <a:p>
            <a:pPr marL="0" indent="0">
              <a:spcBef>
                <a:spcPts val="600"/>
              </a:spcBef>
              <a:buNone/>
            </a:pPr>
            <a:r>
              <a:rPr lang="en-US" sz="2400" dirty="0">
                <a:solidFill>
                  <a:srgbClr val="C00000"/>
                </a:solidFill>
              </a:rPr>
              <a:t>        job_conf.setReducerClass(SalesCountry.SalesCountryReducer.class);</a:t>
            </a:r>
          </a:p>
          <a:p>
            <a:pPr marL="0" indent="0">
              <a:spcBef>
                <a:spcPts val="1800"/>
              </a:spcBef>
              <a:buNone/>
            </a:pPr>
            <a:r>
              <a:rPr lang="en-US" sz="2400" dirty="0">
                <a:solidFill>
                  <a:srgbClr val="00B050"/>
                </a:solidFill>
              </a:rPr>
              <a:t>        // Specify formats of the data type of Input and output</a:t>
            </a:r>
          </a:p>
          <a:p>
            <a:pPr marL="0" indent="0">
              <a:spcBef>
                <a:spcPts val="600"/>
              </a:spcBef>
              <a:buNone/>
            </a:pPr>
            <a:r>
              <a:rPr lang="en-US" sz="2400" dirty="0">
                <a:solidFill>
                  <a:srgbClr val="C00000"/>
                </a:solidFill>
              </a:rPr>
              <a:t>        job_conf.setInputFormat(TextInputFormat.class);</a:t>
            </a:r>
          </a:p>
          <a:p>
            <a:pPr marL="0" indent="0">
              <a:spcBef>
                <a:spcPts val="600"/>
              </a:spcBef>
              <a:buNone/>
            </a:pPr>
            <a:r>
              <a:rPr lang="en-US" sz="2400" dirty="0">
                <a:solidFill>
                  <a:srgbClr val="C00000"/>
                </a:solidFill>
              </a:rPr>
              <a:t>        job_conf.setOutputFormat(TextOutputFormat.class);</a:t>
            </a:r>
          </a:p>
          <a:p>
            <a:pPr marL="0" indent="0">
              <a:spcBef>
                <a:spcPts val="1800"/>
              </a:spcBef>
              <a:buNone/>
            </a:pPr>
            <a:r>
              <a:rPr lang="en-US" sz="2400" dirty="0">
                <a:solidFill>
                  <a:srgbClr val="00B050"/>
                </a:solidFill>
              </a:rPr>
              <a:t>        // Set input and output directories using command line arguments, </a:t>
            </a:r>
          </a:p>
          <a:p>
            <a:pPr marL="0" indent="0">
              <a:spcBef>
                <a:spcPts val="600"/>
              </a:spcBef>
              <a:buNone/>
            </a:pPr>
            <a:r>
              <a:rPr lang="en-US" sz="2400" dirty="0">
                <a:solidFill>
                  <a:srgbClr val="00B050"/>
                </a:solidFill>
              </a:rPr>
              <a:t>        //arg[0] = name of input directory on HDFS, and arg[1] =  name of output  </a:t>
            </a:r>
          </a:p>
          <a:p>
            <a:pPr marL="0" indent="0">
              <a:spcBef>
                <a:spcPts val="600"/>
              </a:spcBef>
              <a:buNone/>
            </a:pPr>
            <a:r>
              <a:rPr lang="en-US" sz="2400" dirty="0">
                <a:solidFill>
                  <a:srgbClr val="00B050"/>
                </a:solidFill>
              </a:rPr>
              <a:t>       //directory to be created to store the output file.</a:t>
            </a:r>
          </a:p>
          <a:p>
            <a:pPr marL="0" indent="0">
              <a:spcBef>
                <a:spcPts val="1800"/>
              </a:spcBef>
              <a:buNone/>
            </a:pPr>
            <a:r>
              <a:rPr lang="en-US" sz="2400" dirty="0">
                <a:solidFill>
                  <a:srgbClr val="C00000"/>
                </a:solidFill>
              </a:rPr>
              <a:t>        FileInputFormat.setInputPaths(job_conf, new Path(args[0]));</a:t>
            </a:r>
          </a:p>
          <a:p>
            <a:pPr marL="0" indent="0">
              <a:spcBef>
                <a:spcPts val="600"/>
              </a:spcBef>
              <a:buNone/>
            </a:pPr>
            <a:r>
              <a:rPr lang="en-US" sz="2400" dirty="0">
                <a:solidFill>
                  <a:srgbClr val="C00000"/>
                </a:solidFill>
              </a:rPr>
              <a:t>        FileOutputFormat.setOutputPath(job_conf, new Path(args[1]));</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140</a:t>
            </a:fld>
            <a:endParaRPr lang="en-US"/>
          </a:p>
        </p:txBody>
      </p:sp>
    </p:spTree>
    <p:extLst>
      <p:ext uri="{BB962C8B-B14F-4D97-AF65-F5344CB8AC3E}">
        <p14:creationId xmlns:p14="http://schemas.microsoft.com/office/powerpoint/2010/main" val="1434405027"/>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200474"/>
            <a:ext cx="10515600" cy="4351338"/>
          </a:xfrm>
        </p:spPr>
        <p:txBody>
          <a:bodyPr>
            <a:normAutofit/>
          </a:bodyPr>
          <a:lstStyle/>
          <a:p>
            <a:pPr marL="0" indent="0">
              <a:buNone/>
            </a:pPr>
            <a:r>
              <a:rPr lang="en-US" sz="2400" dirty="0">
                <a:solidFill>
                  <a:srgbClr val="C00000"/>
                </a:solidFill>
              </a:rPr>
              <a:t>       my_client.setConf(job_conf);</a:t>
            </a:r>
          </a:p>
          <a:p>
            <a:pPr marL="0" indent="0">
              <a:buNone/>
            </a:pPr>
            <a:r>
              <a:rPr lang="en-US" sz="2400" dirty="0">
                <a:solidFill>
                  <a:srgbClr val="C00000"/>
                </a:solidFill>
              </a:rPr>
              <a:t>        try {</a:t>
            </a:r>
          </a:p>
          <a:p>
            <a:pPr marL="0" indent="0">
              <a:buNone/>
            </a:pPr>
            <a:r>
              <a:rPr lang="en-US" sz="2400" dirty="0">
                <a:solidFill>
                  <a:srgbClr val="C00000"/>
                </a:solidFill>
              </a:rPr>
              <a:t>            // Run the job </a:t>
            </a:r>
          </a:p>
          <a:p>
            <a:pPr marL="0" indent="0">
              <a:buNone/>
            </a:pPr>
            <a:r>
              <a:rPr lang="en-US" sz="2400" dirty="0">
                <a:solidFill>
                  <a:srgbClr val="C00000"/>
                </a:solidFill>
              </a:rPr>
              <a:t>            JobClient.runJob(job_conf);</a:t>
            </a:r>
          </a:p>
          <a:p>
            <a:pPr marL="0" indent="0">
              <a:buNone/>
            </a:pPr>
            <a:r>
              <a:rPr lang="en-US" sz="2400" dirty="0">
                <a:solidFill>
                  <a:srgbClr val="C00000"/>
                </a:solidFill>
              </a:rPr>
              <a:t>        } catch (Exception e) {</a:t>
            </a:r>
          </a:p>
          <a:p>
            <a:pPr marL="0" indent="0">
              <a:buNone/>
            </a:pPr>
            <a:r>
              <a:rPr lang="en-US" sz="2400" dirty="0">
                <a:solidFill>
                  <a:srgbClr val="C00000"/>
                </a:solidFill>
              </a:rPr>
              <a:t>            e.printStackTrace();</a:t>
            </a:r>
          </a:p>
          <a:p>
            <a:pPr marL="0" indent="0">
              <a:buNone/>
            </a:pPr>
            <a:r>
              <a:rPr lang="en-US" sz="2400" dirty="0">
                <a:solidFill>
                  <a:srgbClr val="C00000"/>
                </a:solidFill>
              </a:rPr>
              <a:t>        }</a:t>
            </a:r>
          </a:p>
          <a:p>
            <a:pPr marL="0" indent="0">
              <a:buNone/>
            </a:pPr>
            <a:r>
              <a:rPr lang="en-US" sz="2400" dirty="0">
                <a:solidFill>
                  <a:srgbClr val="C00000"/>
                </a:solidFill>
              </a:rPr>
              <a:t>    }</a:t>
            </a:r>
          </a:p>
          <a:p>
            <a:pPr marL="0" indent="0">
              <a:buNone/>
            </a:pPr>
            <a:r>
              <a:rPr lang="en-US" sz="2400" dirty="0">
                <a:solidFill>
                  <a:srgbClr val="C00000"/>
                </a:solidFill>
              </a:rPr>
              <a: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141</a:t>
            </a:fld>
            <a:endParaRPr lang="en-US"/>
          </a:p>
        </p:txBody>
      </p:sp>
    </p:spTree>
    <p:extLst>
      <p:ext uri="{BB962C8B-B14F-4D97-AF65-F5344CB8AC3E}">
        <p14:creationId xmlns:p14="http://schemas.microsoft.com/office/powerpoint/2010/main" val="1036406328"/>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#2</a:t>
            </a:r>
          </a:p>
        </p:txBody>
      </p:sp>
      <p:sp>
        <p:nvSpPr>
          <p:cNvPr id="3" name="Content Placeholder 2"/>
          <p:cNvSpPr>
            <a:spLocks noGrp="1"/>
          </p:cNvSpPr>
          <p:nvPr>
            <p:ph idx="1"/>
          </p:nvPr>
        </p:nvSpPr>
        <p:spPr/>
        <p:txBody>
          <a:bodyPr/>
          <a:lstStyle/>
          <a:p>
            <a:r>
              <a:rPr lang="en-US" dirty="0"/>
              <a:t>A MapReduce program that takes an input text file.</a:t>
            </a:r>
          </a:p>
          <a:p>
            <a:r>
              <a:rPr lang="en-US" dirty="0"/>
              <a:t>It produces a list of the words in the input file and the number of time each of the words appeared in the file.</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142</a:t>
            </a:fld>
            <a:endParaRPr lang="en-US"/>
          </a:p>
        </p:txBody>
      </p:sp>
    </p:spTree>
    <p:extLst>
      <p:ext uri="{BB962C8B-B14F-4D97-AF65-F5344CB8AC3E}">
        <p14:creationId xmlns:p14="http://schemas.microsoft.com/office/powerpoint/2010/main" val="992956870"/>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93117"/>
            <a:ext cx="10515600" cy="976377"/>
          </a:xfrm>
        </p:spPr>
        <p:txBody>
          <a:bodyPr/>
          <a:lstStyle/>
          <a:p>
            <a:r>
              <a:rPr lang="en-US" dirty="0"/>
              <a:t>A MapReduce Java Program - WordCount.java</a:t>
            </a:r>
          </a:p>
        </p:txBody>
      </p:sp>
      <p:sp>
        <p:nvSpPr>
          <p:cNvPr id="3" name="Content Placeholder 2"/>
          <p:cNvSpPr>
            <a:spLocks noGrp="1"/>
          </p:cNvSpPr>
          <p:nvPr>
            <p:ph idx="1"/>
          </p:nvPr>
        </p:nvSpPr>
        <p:spPr>
          <a:xfrm>
            <a:off x="838200" y="1548882"/>
            <a:ext cx="10515600" cy="4628081"/>
          </a:xfrm>
        </p:spPr>
        <p:txBody>
          <a:bodyPr>
            <a:noAutofit/>
          </a:bodyPr>
          <a:lstStyle/>
          <a:p>
            <a:pPr marL="0" indent="0">
              <a:buNone/>
            </a:pPr>
            <a:r>
              <a:rPr lang="en-US" sz="2400" dirty="0">
                <a:solidFill>
                  <a:srgbClr val="C00000"/>
                </a:solidFill>
              </a:rPr>
              <a:t>import java.io.IOException;</a:t>
            </a:r>
          </a:p>
          <a:p>
            <a:pPr marL="0" indent="0">
              <a:spcBef>
                <a:spcPts val="300"/>
              </a:spcBef>
              <a:buNone/>
            </a:pPr>
            <a:r>
              <a:rPr lang="en-US" sz="2400" dirty="0">
                <a:solidFill>
                  <a:srgbClr val="C00000"/>
                </a:solidFill>
              </a:rPr>
              <a:t>import java.util.StringTokenizer;</a:t>
            </a:r>
          </a:p>
          <a:p>
            <a:pPr marL="0" indent="0">
              <a:spcBef>
                <a:spcPts val="2400"/>
              </a:spcBef>
              <a:buNone/>
            </a:pPr>
            <a:r>
              <a:rPr lang="en-US" sz="2400" dirty="0">
                <a:solidFill>
                  <a:srgbClr val="C00000"/>
                </a:solidFill>
              </a:rPr>
              <a:t>import </a:t>
            </a:r>
            <a:r>
              <a:rPr lang="en-US" sz="2400" dirty="0" err="1">
                <a:solidFill>
                  <a:srgbClr val="C00000"/>
                </a:solidFill>
              </a:rPr>
              <a:t>org.apache.hadoop.conf.Configuration</a:t>
            </a:r>
            <a:r>
              <a:rPr lang="en-US" sz="2400" dirty="0">
                <a:solidFill>
                  <a:srgbClr val="C00000"/>
                </a:solidFill>
              </a:rPr>
              <a:t>;</a:t>
            </a:r>
          </a:p>
          <a:p>
            <a:pPr marL="0" indent="0">
              <a:spcBef>
                <a:spcPts val="300"/>
              </a:spcBef>
              <a:buNone/>
            </a:pPr>
            <a:r>
              <a:rPr lang="en-US" sz="2400" dirty="0">
                <a:solidFill>
                  <a:srgbClr val="C00000"/>
                </a:solidFill>
              </a:rPr>
              <a:t>import </a:t>
            </a:r>
            <a:r>
              <a:rPr lang="en-US" sz="2400" dirty="0" err="1">
                <a:solidFill>
                  <a:srgbClr val="C00000"/>
                </a:solidFill>
              </a:rPr>
              <a:t>org.apache.hadoop.fs.Path</a:t>
            </a:r>
            <a:r>
              <a:rPr lang="en-US" sz="2400" dirty="0">
                <a:solidFill>
                  <a:srgbClr val="C00000"/>
                </a:solidFill>
              </a:rPr>
              <a:t>;</a:t>
            </a:r>
          </a:p>
          <a:p>
            <a:pPr marL="0" indent="0">
              <a:spcBef>
                <a:spcPts val="300"/>
              </a:spcBef>
              <a:buNone/>
            </a:pPr>
            <a:r>
              <a:rPr lang="en-US" sz="2400" dirty="0">
                <a:solidFill>
                  <a:srgbClr val="C00000"/>
                </a:solidFill>
              </a:rPr>
              <a:t>import </a:t>
            </a:r>
            <a:r>
              <a:rPr lang="en-US" sz="2400" dirty="0" err="1">
                <a:solidFill>
                  <a:srgbClr val="C00000"/>
                </a:solidFill>
              </a:rPr>
              <a:t>org.apache.hadoop.io.IntWritable</a:t>
            </a:r>
            <a:r>
              <a:rPr lang="en-US" sz="2400" dirty="0">
                <a:solidFill>
                  <a:srgbClr val="C00000"/>
                </a:solidFill>
              </a:rPr>
              <a:t>;</a:t>
            </a:r>
          </a:p>
          <a:p>
            <a:pPr marL="0" indent="0">
              <a:spcBef>
                <a:spcPts val="300"/>
              </a:spcBef>
              <a:buNone/>
            </a:pPr>
            <a:r>
              <a:rPr lang="en-US" sz="2400" dirty="0">
                <a:solidFill>
                  <a:srgbClr val="C00000"/>
                </a:solidFill>
              </a:rPr>
              <a:t>import </a:t>
            </a:r>
            <a:r>
              <a:rPr lang="en-US" sz="2400" dirty="0" err="1">
                <a:solidFill>
                  <a:srgbClr val="C00000"/>
                </a:solidFill>
              </a:rPr>
              <a:t>org.apache.hadoop.io.Text</a:t>
            </a:r>
            <a:r>
              <a:rPr lang="en-US" sz="2400" dirty="0">
                <a:solidFill>
                  <a:srgbClr val="C00000"/>
                </a:solidFill>
              </a:rPr>
              <a:t>;</a:t>
            </a:r>
          </a:p>
          <a:p>
            <a:pPr marL="0" indent="0">
              <a:spcBef>
                <a:spcPts val="300"/>
              </a:spcBef>
              <a:buNone/>
            </a:pPr>
            <a:r>
              <a:rPr lang="en-US" sz="2400" dirty="0">
                <a:solidFill>
                  <a:srgbClr val="C00000"/>
                </a:solidFill>
              </a:rPr>
              <a:t>import </a:t>
            </a:r>
            <a:r>
              <a:rPr lang="en-US" sz="2400" dirty="0" err="1">
                <a:solidFill>
                  <a:srgbClr val="C00000"/>
                </a:solidFill>
              </a:rPr>
              <a:t>org.apache.hadoop.mapreduce.Job</a:t>
            </a:r>
            <a:r>
              <a:rPr lang="en-US" sz="2400" dirty="0">
                <a:solidFill>
                  <a:srgbClr val="C00000"/>
                </a:solidFill>
              </a:rPr>
              <a:t>;</a:t>
            </a:r>
          </a:p>
          <a:p>
            <a:pPr marL="0" indent="0">
              <a:spcBef>
                <a:spcPts val="300"/>
              </a:spcBef>
              <a:buNone/>
            </a:pPr>
            <a:r>
              <a:rPr lang="en-US" sz="2400" dirty="0">
                <a:solidFill>
                  <a:srgbClr val="C00000"/>
                </a:solidFill>
              </a:rPr>
              <a:t>import </a:t>
            </a:r>
            <a:r>
              <a:rPr lang="en-US" sz="2400" dirty="0" err="1">
                <a:solidFill>
                  <a:srgbClr val="C00000"/>
                </a:solidFill>
              </a:rPr>
              <a:t>org.apache.hadoop.mapreduce.Mapper</a:t>
            </a:r>
            <a:r>
              <a:rPr lang="en-US" sz="2400" dirty="0">
                <a:solidFill>
                  <a:srgbClr val="C00000"/>
                </a:solidFill>
              </a:rPr>
              <a:t>;</a:t>
            </a:r>
          </a:p>
          <a:p>
            <a:pPr marL="0" indent="0">
              <a:spcBef>
                <a:spcPts val="300"/>
              </a:spcBef>
              <a:buNone/>
            </a:pPr>
            <a:r>
              <a:rPr lang="en-US" sz="2400" dirty="0">
                <a:solidFill>
                  <a:srgbClr val="C00000"/>
                </a:solidFill>
              </a:rPr>
              <a:t>import </a:t>
            </a:r>
            <a:r>
              <a:rPr lang="en-US" sz="2400" dirty="0" err="1">
                <a:solidFill>
                  <a:srgbClr val="C00000"/>
                </a:solidFill>
              </a:rPr>
              <a:t>org.apache.hadoop.mapreduce.Reducer</a:t>
            </a:r>
            <a:r>
              <a:rPr lang="en-US" sz="2400" dirty="0">
                <a:solidFill>
                  <a:srgbClr val="C00000"/>
                </a:solidFill>
              </a:rPr>
              <a:t>;</a:t>
            </a:r>
          </a:p>
          <a:p>
            <a:pPr marL="0" indent="0">
              <a:spcBef>
                <a:spcPts val="300"/>
              </a:spcBef>
              <a:buNone/>
            </a:pPr>
            <a:r>
              <a:rPr lang="en-US" sz="2400" dirty="0">
                <a:solidFill>
                  <a:srgbClr val="C00000"/>
                </a:solidFill>
              </a:rPr>
              <a:t>import </a:t>
            </a:r>
            <a:r>
              <a:rPr lang="en-US" sz="2400" dirty="0" err="1">
                <a:solidFill>
                  <a:srgbClr val="C00000"/>
                </a:solidFill>
              </a:rPr>
              <a:t>org.apache.hadoop.mapreduce.lib.input.FileInputFormat</a:t>
            </a:r>
            <a:r>
              <a:rPr lang="en-US" sz="2400" dirty="0">
                <a:solidFill>
                  <a:srgbClr val="C00000"/>
                </a:solidFill>
              </a:rPr>
              <a:t>;</a:t>
            </a:r>
          </a:p>
          <a:p>
            <a:pPr marL="0" indent="0">
              <a:spcBef>
                <a:spcPts val="300"/>
              </a:spcBef>
              <a:buNone/>
            </a:pPr>
            <a:r>
              <a:rPr lang="en-US" sz="2400" dirty="0">
                <a:solidFill>
                  <a:srgbClr val="C00000"/>
                </a:solidFill>
              </a:rPr>
              <a:t>import </a:t>
            </a:r>
            <a:r>
              <a:rPr lang="en-US" sz="2400" dirty="0" err="1">
                <a:solidFill>
                  <a:srgbClr val="C00000"/>
                </a:solidFill>
              </a:rPr>
              <a:t>org.apache.hadoop.mapreduce.lib.output.FileOutputFormat</a:t>
            </a:r>
            <a:r>
              <a:rPr lang="en-US" sz="2400" dirty="0">
                <a:solidFill>
                  <a:srgbClr val="C00000"/>
                </a:solidFill>
              </a:rPr>
              <a: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143</a:t>
            </a:fld>
            <a:endParaRPr lang="en-US"/>
          </a:p>
        </p:txBody>
      </p:sp>
    </p:spTree>
    <p:extLst>
      <p:ext uri="{BB962C8B-B14F-4D97-AF65-F5344CB8AC3E}">
        <p14:creationId xmlns:p14="http://schemas.microsoft.com/office/powerpoint/2010/main" val="3618263630"/>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74441" y="811762"/>
            <a:ext cx="11140751" cy="5617029"/>
          </a:xfrm>
        </p:spPr>
        <p:txBody>
          <a:bodyPr>
            <a:noAutofit/>
          </a:bodyPr>
          <a:lstStyle/>
          <a:p>
            <a:pPr marL="0" indent="0">
              <a:buNone/>
            </a:pPr>
            <a:r>
              <a:rPr lang="en-US" sz="2400" dirty="0">
                <a:solidFill>
                  <a:srgbClr val="C00000"/>
                </a:solidFill>
              </a:rPr>
              <a:t>public class WordCount {</a:t>
            </a:r>
          </a:p>
          <a:p>
            <a:pPr marL="0" indent="0">
              <a:buNone/>
            </a:pPr>
            <a:r>
              <a:rPr lang="en-US" sz="2400" dirty="0">
                <a:solidFill>
                  <a:srgbClr val="C00000"/>
                </a:solidFill>
              </a:rPr>
              <a:t>     public static class TokenizerMapper extends Mapper&lt;Object, Text, Text, IntWritable&gt;{</a:t>
            </a:r>
          </a:p>
          <a:p>
            <a:pPr marL="0" indent="0">
              <a:spcBef>
                <a:spcPts val="400"/>
              </a:spcBef>
              <a:buNone/>
            </a:pPr>
            <a:r>
              <a:rPr lang="en-US" sz="2400" dirty="0">
                <a:solidFill>
                  <a:srgbClr val="C00000"/>
                </a:solidFill>
              </a:rPr>
              <a:t>          private final static IntWritable one = new IntWritable(1);</a:t>
            </a:r>
          </a:p>
          <a:p>
            <a:pPr marL="0" indent="0">
              <a:spcBef>
                <a:spcPts val="400"/>
              </a:spcBef>
              <a:buNone/>
            </a:pPr>
            <a:r>
              <a:rPr lang="en-US" sz="2400" dirty="0">
                <a:solidFill>
                  <a:srgbClr val="C00000"/>
                </a:solidFill>
              </a:rPr>
              <a:t>          private Text word = new Text();</a:t>
            </a:r>
          </a:p>
          <a:p>
            <a:pPr marL="0" indent="0">
              <a:spcBef>
                <a:spcPts val="1800"/>
              </a:spcBef>
              <a:buNone/>
            </a:pPr>
            <a:r>
              <a:rPr lang="en-US" sz="2400" dirty="0">
                <a:solidFill>
                  <a:srgbClr val="C00000"/>
                </a:solidFill>
              </a:rPr>
              <a:t>          public void map(Object key, Text value, Context context)</a:t>
            </a:r>
          </a:p>
          <a:p>
            <a:pPr marL="0" indent="0">
              <a:spcBef>
                <a:spcPts val="0"/>
              </a:spcBef>
              <a:buNone/>
            </a:pPr>
            <a:r>
              <a:rPr lang="en-US" sz="2400" dirty="0">
                <a:solidFill>
                  <a:srgbClr val="C00000"/>
                </a:solidFill>
              </a:rPr>
              <a:t>                                                         throws IOException, InterruptedException {</a:t>
            </a:r>
          </a:p>
          <a:p>
            <a:pPr marL="0" indent="0">
              <a:spcBef>
                <a:spcPts val="0"/>
              </a:spcBef>
              <a:buNone/>
            </a:pPr>
            <a:r>
              <a:rPr lang="en-US" sz="2400" dirty="0">
                <a:solidFill>
                  <a:srgbClr val="C00000"/>
                </a:solidFill>
              </a:rPr>
              <a:t>                  StringTokenizer itr = new StringTokenizer(value.toString());</a:t>
            </a:r>
          </a:p>
          <a:p>
            <a:pPr marL="0" indent="0">
              <a:spcBef>
                <a:spcPts val="600"/>
              </a:spcBef>
              <a:buNone/>
            </a:pPr>
            <a:r>
              <a:rPr lang="en-US" sz="2400" dirty="0">
                <a:solidFill>
                  <a:srgbClr val="C00000"/>
                </a:solidFill>
              </a:rPr>
              <a:t>                  while (itr.hasMoreTokens()) {</a:t>
            </a:r>
          </a:p>
          <a:p>
            <a:pPr marL="0" indent="0">
              <a:spcBef>
                <a:spcPts val="300"/>
              </a:spcBef>
              <a:buNone/>
            </a:pPr>
            <a:r>
              <a:rPr lang="en-US" sz="2400" dirty="0">
                <a:solidFill>
                  <a:srgbClr val="C00000"/>
                </a:solidFill>
              </a:rPr>
              <a:t>                        word.set(itr.nextToken());</a:t>
            </a:r>
          </a:p>
          <a:p>
            <a:pPr marL="0" indent="0">
              <a:spcBef>
                <a:spcPts val="300"/>
              </a:spcBef>
              <a:buNone/>
            </a:pPr>
            <a:r>
              <a:rPr lang="en-US" sz="2400" dirty="0">
                <a:solidFill>
                  <a:srgbClr val="C00000"/>
                </a:solidFill>
              </a:rPr>
              <a:t>                        context.write(word, one);</a:t>
            </a:r>
          </a:p>
          <a:p>
            <a:pPr marL="0" indent="0">
              <a:spcBef>
                <a:spcPts val="300"/>
              </a:spcBef>
              <a:buNone/>
            </a:pPr>
            <a:r>
              <a:rPr lang="en-US" sz="2400" dirty="0">
                <a:solidFill>
                  <a:srgbClr val="C00000"/>
                </a:solidFill>
              </a:rPr>
              <a:t>                  }</a:t>
            </a:r>
          </a:p>
          <a:p>
            <a:pPr marL="0" indent="0">
              <a:buNone/>
            </a:pPr>
            <a:r>
              <a:rPr lang="en-US" sz="2400" dirty="0">
                <a:solidFill>
                  <a:srgbClr val="C00000"/>
                </a:solidFill>
              </a:rPr>
              <a:t>            }</a:t>
            </a:r>
          </a:p>
          <a:p>
            <a:pPr marL="0" indent="0">
              <a:buNone/>
            </a:pPr>
            <a:r>
              <a:rPr lang="en-US" sz="2400" dirty="0">
                <a:solidFill>
                  <a:srgbClr val="C00000"/>
                </a:solidFill>
              </a:rPr>
              <a:t>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144</a:t>
            </a:fld>
            <a:endParaRPr lang="en-US"/>
          </a:p>
        </p:txBody>
      </p:sp>
    </p:spTree>
    <p:extLst>
      <p:ext uri="{BB962C8B-B14F-4D97-AF65-F5344CB8AC3E}">
        <p14:creationId xmlns:p14="http://schemas.microsoft.com/office/powerpoint/2010/main" val="449684965"/>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78498"/>
            <a:ext cx="10515600" cy="5868955"/>
          </a:xfrm>
        </p:spPr>
        <p:txBody>
          <a:bodyPr>
            <a:normAutofit fontScale="85000" lnSpcReduction="20000"/>
          </a:bodyPr>
          <a:lstStyle/>
          <a:p>
            <a:pPr marL="0" indent="0">
              <a:buNone/>
            </a:pPr>
            <a:r>
              <a:rPr lang="en-US" dirty="0">
                <a:solidFill>
                  <a:srgbClr val="C00000"/>
                </a:solidFill>
              </a:rPr>
              <a:t> public static class IntSumReducer</a:t>
            </a:r>
          </a:p>
          <a:p>
            <a:pPr marL="0" indent="0">
              <a:buNone/>
            </a:pPr>
            <a:r>
              <a:rPr lang="en-US" dirty="0">
                <a:solidFill>
                  <a:srgbClr val="C00000"/>
                </a:solidFill>
              </a:rPr>
              <a:t>       extends Reducer&lt;Text,IntWritable,Text,IntWritable&gt; {</a:t>
            </a:r>
          </a:p>
          <a:p>
            <a:pPr marL="0" indent="0">
              <a:buNone/>
            </a:pPr>
            <a:r>
              <a:rPr lang="en-US" dirty="0">
                <a:solidFill>
                  <a:srgbClr val="C00000"/>
                </a:solidFill>
              </a:rPr>
              <a:t>    private IntWritable result = new IntWritable();</a:t>
            </a:r>
          </a:p>
          <a:p>
            <a:pPr marL="0" indent="0">
              <a:buNone/>
            </a:pPr>
            <a:endParaRPr lang="en-US" dirty="0">
              <a:solidFill>
                <a:srgbClr val="C00000"/>
              </a:solidFill>
            </a:endParaRPr>
          </a:p>
          <a:p>
            <a:pPr marL="0" indent="0">
              <a:buNone/>
            </a:pPr>
            <a:r>
              <a:rPr lang="en-US" dirty="0">
                <a:solidFill>
                  <a:srgbClr val="C00000"/>
                </a:solidFill>
              </a:rPr>
              <a:t>    public void reduce(Text key, Iterable&lt;IntWritable&gt; values,</a:t>
            </a:r>
          </a:p>
          <a:p>
            <a:pPr marL="0" indent="0">
              <a:buNone/>
            </a:pPr>
            <a:r>
              <a:rPr lang="en-US" dirty="0">
                <a:solidFill>
                  <a:srgbClr val="C00000"/>
                </a:solidFill>
              </a:rPr>
              <a:t>                       Context context</a:t>
            </a:r>
          </a:p>
          <a:p>
            <a:pPr marL="0" indent="0">
              <a:buNone/>
            </a:pPr>
            <a:r>
              <a:rPr lang="en-US" dirty="0">
                <a:solidFill>
                  <a:srgbClr val="C00000"/>
                </a:solidFill>
              </a:rPr>
              <a:t>                       ) throws IOException, InterruptedException {</a:t>
            </a:r>
          </a:p>
          <a:p>
            <a:pPr marL="0" indent="0">
              <a:buNone/>
            </a:pPr>
            <a:r>
              <a:rPr lang="en-US" dirty="0">
                <a:solidFill>
                  <a:srgbClr val="C00000"/>
                </a:solidFill>
              </a:rPr>
              <a:t>      int sum = 0;</a:t>
            </a:r>
          </a:p>
          <a:p>
            <a:pPr marL="0" indent="0">
              <a:buNone/>
            </a:pPr>
            <a:r>
              <a:rPr lang="en-US" dirty="0">
                <a:solidFill>
                  <a:srgbClr val="C00000"/>
                </a:solidFill>
              </a:rPr>
              <a:t>      for (IntWritable val : values) {</a:t>
            </a:r>
          </a:p>
          <a:p>
            <a:pPr marL="0" indent="0">
              <a:buNone/>
            </a:pPr>
            <a:r>
              <a:rPr lang="en-US" dirty="0">
                <a:solidFill>
                  <a:srgbClr val="C00000"/>
                </a:solidFill>
              </a:rPr>
              <a:t>        sum += val.get();</a:t>
            </a:r>
          </a:p>
          <a:p>
            <a:pPr marL="0" indent="0">
              <a:buNone/>
            </a:pPr>
            <a:r>
              <a:rPr lang="en-US" dirty="0">
                <a:solidFill>
                  <a:srgbClr val="C00000"/>
                </a:solidFill>
              </a:rPr>
              <a:t>      }</a:t>
            </a:r>
          </a:p>
          <a:p>
            <a:pPr marL="0" indent="0">
              <a:buNone/>
            </a:pPr>
            <a:r>
              <a:rPr lang="en-US" dirty="0">
                <a:solidFill>
                  <a:srgbClr val="C00000"/>
                </a:solidFill>
              </a:rPr>
              <a:t>      result.set(sum);</a:t>
            </a:r>
          </a:p>
          <a:p>
            <a:pPr marL="0" indent="0">
              <a:buNone/>
            </a:pPr>
            <a:r>
              <a:rPr lang="en-US" dirty="0">
                <a:solidFill>
                  <a:srgbClr val="C00000"/>
                </a:solidFill>
              </a:rPr>
              <a:t>      context.write(key, result);</a:t>
            </a:r>
          </a:p>
          <a:p>
            <a:pPr marL="0" indent="0">
              <a:buNone/>
            </a:pPr>
            <a:r>
              <a:rPr lang="en-US" dirty="0">
                <a:solidFill>
                  <a:srgbClr val="C00000"/>
                </a:solidFill>
              </a:rPr>
              <a:t>    }</a:t>
            </a:r>
          </a:p>
          <a:p>
            <a:pPr marL="0" indent="0">
              <a:buNone/>
            </a:pPr>
            <a:r>
              <a:rPr lang="en-US" dirty="0">
                <a:solidFill>
                  <a:srgbClr val="C00000"/>
                </a:solidFill>
              </a:rPr>
              <a:t>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145</a:t>
            </a:fld>
            <a:endParaRPr lang="en-US"/>
          </a:p>
        </p:txBody>
      </p:sp>
    </p:spTree>
    <p:extLst>
      <p:ext uri="{BB962C8B-B14F-4D97-AF65-F5344CB8AC3E}">
        <p14:creationId xmlns:p14="http://schemas.microsoft.com/office/powerpoint/2010/main" val="287265558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839754"/>
            <a:ext cx="10515600" cy="5645021"/>
          </a:xfrm>
        </p:spPr>
        <p:txBody>
          <a:bodyPr>
            <a:noAutofit/>
          </a:bodyPr>
          <a:lstStyle/>
          <a:p>
            <a:pPr marL="0" indent="0">
              <a:buNone/>
            </a:pPr>
            <a:r>
              <a:rPr lang="en-US" sz="2400" dirty="0">
                <a:solidFill>
                  <a:srgbClr val="C00000"/>
                </a:solidFill>
              </a:rPr>
              <a:t> public static void main(String[] args) throws Exception {</a:t>
            </a:r>
          </a:p>
          <a:p>
            <a:pPr marL="0" indent="0">
              <a:spcBef>
                <a:spcPts val="400"/>
              </a:spcBef>
              <a:buNone/>
            </a:pPr>
            <a:r>
              <a:rPr lang="en-US" sz="2400" dirty="0">
                <a:solidFill>
                  <a:srgbClr val="C00000"/>
                </a:solidFill>
              </a:rPr>
              <a:t>    Configuration conf = new Configuration();</a:t>
            </a:r>
          </a:p>
          <a:p>
            <a:pPr marL="0" indent="0">
              <a:spcBef>
                <a:spcPts val="400"/>
              </a:spcBef>
              <a:buNone/>
            </a:pPr>
            <a:r>
              <a:rPr lang="en-US" sz="2400" dirty="0">
                <a:solidFill>
                  <a:srgbClr val="C00000"/>
                </a:solidFill>
              </a:rPr>
              <a:t>    Job job = Job.getInstance(conf, "word count");</a:t>
            </a:r>
          </a:p>
          <a:p>
            <a:pPr marL="0" indent="0">
              <a:spcBef>
                <a:spcPts val="400"/>
              </a:spcBef>
              <a:buNone/>
            </a:pPr>
            <a:r>
              <a:rPr lang="en-US" sz="2400" dirty="0">
                <a:solidFill>
                  <a:srgbClr val="C00000"/>
                </a:solidFill>
              </a:rPr>
              <a:t>    job.setJarByClass(WordCount.class);</a:t>
            </a:r>
          </a:p>
          <a:p>
            <a:pPr marL="0" indent="0">
              <a:spcBef>
                <a:spcPts val="400"/>
              </a:spcBef>
              <a:buNone/>
            </a:pPr>
            <a:r>
              <a:rPr lang="en-US" sz="2400" dirty="0">
                <a:solidFill>
                  <a:srgbClr val="C00000"/>
                </a:solidFill>
              </a:rPr>
              <a:t>    job.setMapperClass(TokenizerMapper.class);</a:t>
            </a:r>
          </a:p>
          <a:p>
            <a:pPr marL="0" indent="0">
              <a:spcBef>
                <a:spcPts val="400"/>
              </a:spcBef>
              <a:buNone/>
            </a:pPr>
            <a:r>
              <a:rPr lang="en-US" sz="2400" dirty="0">
                <a:solidFill>
                  <a:srgbClr val="C00000"/>
                </a:solidFill>
              </a:rPr>
              <a:t>    job.setCombinerClass(IntSumReducer.class);</a:t>
            </a:r>
          </a:p>
          <a:p>
            <a:pPr marL="0" indent="0">
              <a:spcBef>
                <a:spcPts val="400"/>
              </a:spcBef>
              <a:buNone/>
            </a:pPr>
            <a:r>
              <a:rPr lang="en-US" sz="2400" dirty="0">
                <a:solidFill>
                  <a:srgbClr val="C00000"/>
                </a:solidFill>
              </a:rPr>
              <a:t>    job.setReducerClass(IntSumReducer.class);</a:t>
            </a:r>
          </a:p>
          <a:p>
            <a:pPr marL="0" indent="0">
              <a:spcBef>
                <a:spcPts val="400"/>
              </a:spcBef>
              <a:buNone/>
            </a:pPr>
            <a:r>
              <a:rPr lang="en-US" sz="2400" dirty="0">
                <a:solidFill>
                  <a:srgbClr val="C00000"/>
                </a:solidFill>
              </a:rPr>
              <a:t>    job.setOutputKeyClass(Text.class);</a:t>
            </a:r>
          </a:p>
          <a:p>
            <a:pPr marL="0" indent="0">
              <a:spcBef>
                <a:spcPts val="400"/>
              </a:spcBef>
              <a:buNone/>
            </a:pPr>
            <a:r>
              <a:rPr lang="en-US" sz="2400" dirty="0">
                <a:solidFill>
                  <a:srgbClr val="C00000"/>
                </a:solidFill>
              </a:rPr>
              <a:t>    job.setOutputValueClass(IntWritable.class);</a:t>
            </a:r>
          </a:p>
          <a:p>
            <a:pPr marL="0" indent="0">
              <a:spcBef>
                <a:spcPts val="400"/>
              </a:spcBef>
              <a:buNone/>
            </a:pPr>
            <a:r>
              <a:rPr lang="en-US" sz="2400" dirty="0">
                <a:solidFill>
                  <a:srgbClr val="C00000"/>
                </a:solidFill>
              </a:rPr>
              <a:t>    FileInputFormat.addInputPath(job, new Path(args[0]));</a:t>
            </a:r>
          </a:p>
          <a:p>
            <a:pPr marL="0" indent="0">
              <a:spcBef>
                <a:spcPts val="400"/>
              </a:spcBef>
              <a:buNone/>
            </a:pPr>
            <a:r>
              <a:rPr lang="en-US" sz="2400" dirty="0">
                <a:solidFill>
                  <a:srgbClr val="C00000"/>
                </a:solidFill>
              </a:rPr>
              <a:t>    FileOutputFormat.setOutputPath(job, new Path(args[1]));</a:t>
            </a:r>
          </a:p>
          <a:p>
            <a:pPr marL="0" indent="0">
              <a:spcBef>
                <a:spcPts val="400"/>
              </a:spcBef>
              <a:buNone/>
            </a:pPr>
            <a:r>
              <a:rPr lang="en-US" sz="2400" dirty="0">
                <a:solidFill>
                  <a:srgbClr val="C00000"/>
                </a:solidFill>
              </a:rPr>
              <a:t>    System.exit(job.waitForCompletion(true) ? 0 : 1);</a:t>
            </a:r>
          </a:p>
          <a:p>
            <a:pPr marL="0" indent="0">
              <a:spcBef>
                <a:spcPts val="400"/>
              </a:spcBef>
              <a:buNone/>
            </a:pPr>
            <a:r>
              <a:rPr lang="en-US" sz="2400" dirty="0">
                <a:solidFill>
                  <a:srgbClr val="C00000"/>
                </a:solidFill>
              </a:rPr>
              <a:t>  }</a:t>
            </a:r>
          </a:p>
          <a:p>
            <a:pPr marL="0" indent="0">
              <a:spcBef>
                <a:spcPts val="400"/>
              </a:spcBef>
              <a:buNone/>
            </a:pPr>
            <a:r>
              <a:rPr lang="en-US" sz="2400" dirty="0">
                <a:solidFill>
                  <a:srgbClr val="C00000"/>
                </a:solidFill>
              </a:rPr>
              <a: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146</a:t>
            </a:fld>
            <a:endParaRPr lang="en-US"/>
          </a:p>
        </p:txBody>
      </p:sp>
    </p:spTree>
    <p:extLst>
      <p:ext uri="{BB962C8B-B14F-4D97-AF65-F5344CB8AC3E}">
        <p14:creationId xmlns:p14="http://schemas.microsoft.com/office/powerpoint/2010/main" val="875106380"/>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4893" y="489857"/>
            <a:ext cx="10515600" cy="1079533"/>
          </a:xfrm>
        </p:spPr>
        <p:txBody>
          <a:bodyPr>
            <a:normAutofit/>
          </a:bodyPr>
          <a:lstStyle/>
          <a:p>
            <a:r>
              <a:rPr lang="en-US" sz="3600" dirty="0"/>
              <a:t>Running the Java MapReduce Program on Hadoop</a:t>
            </a:r>
          </a:p>
        </p:txBody>
      </p:sp>
      <p:sp>
        <p:nvSpPr>
          <p:cNvPr id="3" name="Content Placeholder 2"/>
          <p:cNvSpPr>
            <a:spLocks noGrp="1"/>
          </p:cNvSpPr>
          <p:nvPr>
            <p:ph idx="1"/>
          </p:nvPr>
        </p:nvSpPr>
        <p:spPr>
          <a:xfrm>
            <a:off x="838200" y="1569390"/>
            <a:ext cx="10515600" cy="4906055"/>
          </a:xfrm>
        </p:spPr>
        <p:txBody>
          <a:bodyPr>
            <a:normAutofit/>
          </a:bodyPr>
          <a:lstStyle/>
          <a:p>
            <a:r>
              <a:rPr lang="en-US" sz="2400" dirty="0"/>
              <a:t>Hadoop and Java versions:</a:t>
            </a:r>
          </a:p>
          <a:p>
            <a:pPr marL="0" indent="0">
              <a:buNone/>
            </a:pPr>
            <a:r>
              <a:rPr lang="en-US" sz="2400" dirty="0"/>
              <a:t>	$ </a:t>
            </a:r>
            <a:r>
              <a:rPr lang="en-US" sz="2400" dirty="0">
                <a:solidFill>
                  <a:srgbClr val="C00000"/>
                </a:solidFill>
              </a:rPr>
              <a:t>hadoop version</a:t>
            </a:r>
            <a:r>
              <a:rPr lang="en-US" sz="2400" dirty="0"/>
              <a:t>		</a:t>
            </a:r>
            <a:r>
              <a:rPr lang="en-US" sz="2400" dirty="0">
                <a:solidFill>
                  <a:srgbClr val="00B050"/>
                </a:solidFill>
              </a:rPr>
              <a:t>3.1.2</a:t>
            </a:r>
          </a:p>
          <a:p>
            <a:pPr marL="0" indent="0">
              <a:buNone/>
            </a:pPr>
            <a:r>
              <a:rPr lang="en-US" sz="2400" dirty="0"/>
              <a:t>	$ </a:t>
            </a:r>
            <a:r>
              <a:rPr lang="en-US" sz="2400" dirty="0">
                <a:solidFill>
                  <a:srgbClr val="C00000"/>
                </a:solidFill>
              </a:rPr>
              <a:t>java -version</a:t>
            </a:r>
            <a:r>
              <a:rPr lang="en-US" sz="2400" dirty="0"/>
              <a:t>			</a:t>
            </a:r>
            <a:r>
              <a:rPr lang="en-US" sz="2400" dirty="0">
                <a:solidFill>
                  <a:srgbClr val="00B050"/>
                </a:solidFill>
              </a:rPr>
              <a:t>8</a:t>
            </a:r>
          </a:p>
          <a:p>
            <a:r>
              <a:rPr lang="en-US" sz="2400" dirty="0"/>
              <a:t>User: hadoop</a:t>
            </a:r>
          </a:p>
          <a:p>
            <a:r>
              <a:rPr lang="en-US" sz="2400" dirty="0"/>
              <a:t>Working directory: /home/hadoop</a:t>
            </a:r>
          </a:p>
          <a:p>
            <a:r>
              <a:rPr lang="en-US" sz="2400" dirty="0"/>
              <a:t>For this program: </a:t>
            </a:r>
          </a:p>
          <a:p>
            <a:pPr lvl="1"/>
            <a:r>
              <a:rPr lang="en-US" dirty="0"/>
              <a:t>Create the folder </a:t>
            </a:r>
            <a:r>
              <a:rPr lang="en-US" dirty="0">
                <a:solidFill>
                  <a:srgbClr val="00B0F0"/>
                </a:solidFill>
              </a:rPr>
              <a:t>WordCountTutorial</a:t>
            </a:r>
            <a:r>
              <a:rPr lang="en-US" dirty="0"/>
              <a:t> in home directory /home/hadoop</a:t>
            </a:r>
          </a:p>
          <a:p>
            <a:pPr lvl="1"/>
            <a:r>
              <a:rPr lang="en-US" dirty="0"/>
              <a:t>Save </a:t>
            </a:r>
            <a:r>
              <a:rPr lang="en-US" dirty="0">
                <a:solidFill>
                  <a:srgbClr val="00B0F0"/>
                </a:solidFill>
              </a:rPr>
              <a:t>WordCount.java</a:t>
            </a:r>
            <a:r>
              <a:rPr lang="en-US" dirty="0"/>
              <a:t> in folder </a:t>
            </a:r>
            <a:r>
              <a:rPr lang="en-US" dirty="0">
                <a:solidFill>
                  <a:srgbClr val="00B0F0"/>
                </a:solidFill>
              </a:rPr>
              <a:t>WordCountTutorial</a:t>
            </a:r>
          </a:p>
          <a:p>
            <a:pPr lvl="1"/>
            <a:r>
              <a:rPr lang="en-US" dirty="0"/>
              <a:t>Create folder </a:t>
            </a:r>
            <a:r>
              <a:rPr lang="en-US" dirty="0">
                <a:solidFill>
                  <a:srgbClr val="00B0F0"/>
                </a:solidFill>
              </a:rPr>
              <a:t>WordCountTutorial/input_data</a:t>
            </a:r>
          </a:p>
          <a:p>
            <a:pPr lvl="1"/>
            <a:r>
              <a:rPr lang="en-US" dirty="0"/>
              <a:t>Create folder </a:t>
            </a:r>
            <a:r>
              <a:rPr lang="en-US" dirty="0">
                <a:solidFill>
                  <a:srgbClr val="00B0F0"/>
                </a:solidFill>
              </a:rPr>
              <a:t>WordCountTutorial/tutorial_classes</a:t>
            </a:r>
          </a:p>
          <a:p>
            <a:pPr lvl="1"/>
            <a:r>
              <a:rPr lang="en-US" dirty="0"/>
              <a:t>Create the input text file </a:t>
            </a:r>
            <a:r>
              <a:rPr lang="en-US" dirty="0">
                <a:solidFill>
                  <a:srgbClr val="00B0F0"/>
                </a:solidFill>
              </a:rPr>
              <a:t>input.txt </a:t>
            </a:r>
            <a:r>
              <a:rPr lang="en-US" dirty="0"/>
              <a:t>in the folder </a:t>
            </a:r>
            <a:r>
              <a:rPr lang="en-US" dirty="0">
                <a:solidFill>
                  <a:srgbClr val="00B0F0"/>
                </a:solidFill>
              </a:rPr>
              <a:t>input_data</a:t>
            </a:r>
          </a:p>
          <a:p>
            <a:pPr lvl="1"/>
            <a:endParaRPr lang="en-US"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147</a:t>
            </a:fld>
            <a:endParaRPr lang="en-US"/>
          </a:p>
        </p:txBody>
      </p:sp>
    </p:spTree>
    <p:extLst>
      <p:ext uri="{BB962C8B-B14F-4D97-AF65-F5344CB8AC3E}">
        <p14:creationId xmlns:p14="http://schemas.microsoft.com/office/powerpoint/2010/main" val="2659866160"/>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22514" y="643812"/>
            <a:ext cx="11355355" cy="5533151"/>
          </a:xfrm>
        </p:spPr>
        <p:txBody>
          <a:bodyPr>
            <a:normAutofit/>
          </a:bodyPr>
          <a:lstStyle/>
          <a:p>
            <a:r>
              <a:rPr lang="en-US" sz="2400" dirty="0"/>
              <a:t>On HDFS, create the folders WordCountTutorial and WordCountTutorial/Input:</a:t>
            </a:r>
          </a:p>
          <a:p>
            <a:pPr marL="0" indent="0">
              <a:buNone/>
            </a:pPr>
            <a:r>
              <a:rPr lang="en-US" sz="2400" dirty="0"/>
              <a:t>	$ </a:t>
            </a:r>
            <a:r>
              <a:rPr lang="en-US" sz="2400" dirty="0">
                <a:solidFill>
                  <a:srgbClr val="C00000"/>
                </a:solidFill>
              </a:rPr>
              <a:t>hadoop fs -mkdir /WordCountTutorial</a:t>
            </a:r>
          </a:p>
          <a:p>
            <a:pPr marL="0" indent="0">
              <a:buNone/>
            </a:pPr>
            <a:r>
              <a:rPr lang="en-US" sz="2400" dirty="0"/>
              <a:t>	$ </a:t>
            </a:r>
            <a:r>
              <a:rPr lang="en-US" sz="2400" dirty="0">
                <a:solidFill>
                  <a:srgbClr val="C00000"/>
                </a:solidFill>
              </a:rPr>
              <a:t>hadoop fs -mkdir /WordCountTutorial/Input</a:t>
            </a:r>
          </a:p>
          <a:p>
            <a:r>
              <a:rPr lang="en-US" sz="2400" dirty="0"/>
              <a:t> Copy the input text file from the local file system to HDFS;</a:t>
            </a:r>
          </a:p>
          <a:p>
            <a:pPr marL="0" indent="0">
              <a:buNone/>
            </a:pPr>
            <a:r>
              <a:rPr lang="en-US" sz="2400" dirty="0"/>
              <a:t>	$ </a:t>
            </a:r>
            <a:r>
              <a:rPr lang="en-US" sz="2400" dirty="0">
                <a:solidFill>
                  <a:srgbClr val="C00000"/>
                </a:solidFill>
              </a:rPr>
              <a:t>hadoop fs –put '/home/hadoop/WordCountTutorial/input_data/input.txt' /WordCountTutorial/Input</a:t>
            </a:r>
          </a:p>
          <a:p>
            <a:r>
              <a:rPr lang="en-US" sz="2400" dirty="0"/>
              <a:t>To compile the program WordCount.java, in /home/leon/WordCountTutorial:</a:t>
            </a:r>
          </a:p>
          <a:p>
            <a:pPr marL="0" indent="0">
              <a:buNone/>
            </a:pPr>
            <a:r>
              <a:rPr lang="en-US" sz="2400" dirty="0"/>
              <a:t>	$ </a:t>
            </a:r>
            <a:r>
              <a:rPr lang="en-US" sz="2400" dirty="0">
                <a:solidFill>
                  <a:srgbClr val="C00000"/>
                </a:solidFill>
              </a:rPr>
              <a:t>javac -classpath $(hadoop classpath) </a:t>
            </a:r>
          </a:p>
          <a:p>
            <a:pPr marL="0" indent="0">
              <a:spcBef>
                <a:spcPts val="300"/>
              </a:spcBef>
              <a:buNone/>
            </a:pPr>
            <a:r>
              <a:rPr lang="en-US" sz="2400" dirty="0">
                <a:solidFill>
                  <a:srgbClr val="C00000"/>
                </a:solidFill>
              </a:rPr>
              <a:t>		-d '/home/hadoop/WordCountTutorial/tutorial_classes'</a:t>
            </a:r>
          </a:p>
          <a:p>
            <a:pPr marL="0" indent="0">
              <a:spcBef>
                <a:spcPts val="300"/>
              </a:spcBef>
              <a:buNone/>
            </a:pPr>
            <a:r>
              <a:rPr lang="en-US" sz="2400" dirty="0">
                <a:solidFill>
                  <a:srgbClr val="C00000"/>
                </a:solidFill>
              </a:rPr>
              <a:t>		'/home/hadoop/WordCountTutorial/WordCount.java'</a:t>
            </a:r>
          </a:p>
          <a:p>
            <a:pPr marL="0" indent="0">
              <a:spcBef>
                <a:spcPts val="1200"/>
              </a:spcBef>
              <a:buNone/>
            </a:pPr>
            <a:r>
              <a:rPr lang="en-US" sz="2400" dirty="0"/>
              <a:t>The following files will be created in /home/hadoop/WordCountTutorial/tutorial_classes:</a:t>
            </a:r>
          </a:p>
          <a:p>
            <a:pPr marL="0" indent="0">
              <a:buNone/>
            </a:pPr>
            <a:r>
              <a:rPr lang="en-US" sz="2400" dirty="0">
                <a:solidFill>
                  <a:srgbClr val="00B0F0"/>
                </a:solidFill>
              </a:rPr>
              <a:t>	WordCount.class</a:t>
            </a:r>
            <a:r>
              <a:rPr lang="en-US" sz="2400" dirty="0"/>
              <a:t>, </a:t>
            </a:r>
            <a:r>
              <a:rPr lang="en-US" sz="2400" dirty="0">
                <a:solidFill>
                  <a:srgbClr val="00B0F0"/>
                </a:solidFill>
              </a:rPr>
              <a:t>WordCount$IntSumReducer.class</a:t>
            </a:r>
            <a:r>
              <a:rPr lang="en-US" sz="2400" dirty="0"/>
              <a:t>, and 	</a:t>
            </a:r>
            <a:r>
              <a:rPr lang="en-US" sz="2400" dirty="0">
                <a:solidFill>
                  <a:srgbClr val="00B0F0"/>
                </a:solidFill>
              </a:rPr>
              <a:t>WordCount$TokenizerMapper.class</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148</a:t>
            </a:fld>
            <a:endParaRPr lang="en-US"/>
          </a:p>
        </p:txBody>
      </p:sp>
    </p:spTree>
    <p:extLst>
      <p:ext uri="{BB962C8B-B14F-4D97-AF65-F5344CB8AC3E}">
        <p14:creationId xmlns:p14="http://schemas.microsoft.com/office/powerpoint/2010/main" val="1815837866"/>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05069"/>
            <a:ext cx="10349204" cy="5451280"/>
          </a:xfrm>
        </p:spPr>
        <p:txBody>
          <a:bodyPr>
            <a:normAutofit/>
          </a:bodyPr>
          <a:lstStyle/>
          <a:p>
            <a:r>
              <a:rPr lang="en-US" sz="2400" dirty="0"/>
              <a:t>Create a jar file with generated class files. While in the folder /home/hadoop/WordCountTutorial execute:</a:t>
            </a:r>
          </a:p>
          <a:p>
            <a:pPr marL="0" indent="0">
              <a:buNone/>
            </a:pPr>
            <a:r>
              <a:rPr lang="en-US" sz="2400" dirty="0"/>
              <a:t>	$ </a:t>
            </a:r>
            <a:r>
              <a:rPr lang="en-US" sz="2400" dirty="0">
                <a:solidFill>
                  <a:srgbClr val="C00000"/>
                </a:solidFill>
              </a:rPr>
              <a:t>jar -cvf firstTutorial.jar  -C tutorial_classes/ .</a:t>
            </a:r>
          </a:p>
          <a:p>
            <a:r>
              <a:rPr lang="en-US" sz="2400" dirty="0"/>
              <a:t>Running the WordCount program in Hadoop - while still in the folder /home/hadoop/WordCountTutorial execute:</a:t>
            </a:r>
          </a:p>
          <a:p>
            <a:pPr marL="0" indent="0">
              <a:buNone/>
            </a:pPr>
            <a:r>
              <a:rPr lang="en-US" sz="2400" dirty="0"/>
              <a:t>	$ </a:t>
            </a:r>
            <a:r>
              <a:rPr lang="en-US" sz="2400" dirty="0">
                <a:solidFill>
                  <a:srgbClr val="C00000"/>
                </a:solidFill>
              </a:rPr>
              <a:t>hadoop jar '/home/hadoop/WordCountTutorial/firstTutorial.jar'</a:t>
            </a:r>
          </a:p>
          <a:p>
            <a:pPr marL="0" indent="0">
              <a:spcBef>
                <a:spcPts val="300"/>
              </a:spcBef>
              <a:buNone/>
            </a:pPr>
            <a:r>
              <a:rPr lang="en-US" sz="2400" dirty="0">
                <a:solidFill>
                  <a:srgbClr val="C00000"/>
                </a:solidFill>
              </a:rPr>
              <a:t>	WordCount /WordCountTutorial/Input</a:t>
            </a:r>
          </a:p>
          <a:p>
            <a:pPr marL="0" indent="0">
              <a:spcBef>
                <a:spcPts val="300"/>
              </a:spcBef>
              <a:buNone/>
            </a:pPr>
            <a:r>
              <a:rPr lang="en-US" sz="2400" dirty="0">
                <a:solidFill>
                  <a:srgbClr val="C00000"/>
                </a:solidFill>
              </a:rPr>
              <a:t>	/WordCountTutorial/Output</a:t>
            </a:r>
          </a:p>
          <a:p>
            <a:r>
              <a:rPr lang="en-US" sz="2400" dirty="0"/>
              <a:t>To view the output created in HDFS:</a:t>
            </a:r>
          </a:p>
          <a:p>
            <a:pPr marL="0" indent="0">
              <a:buNone/>
            </a:pPr>
            <a:r>
              <a:rPr lang="en-US" sz="2400" dirty="0"/>
              <a:t>	$ </a:t>
            </a:r>
            <a:r>
              <a:rPr lang="en-US" sz="2400" dirty="0">
                <a:solidFill>
                  <a:srgbClr val="C00000"/>
                </a:solidFill>
              </a:rPr>
              <a:t>hadoop dfs –cat /WordCountTutorial/Output/*</a:t>
            </a:r>
          </a:p>
          <a:p>
            <a:pPr marL="0" indent="0">
              <a:buNone/>
            </a:pPr>
            <a:endParaRPr lang="en-US" sz="2400"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149</a:t>
            </a:fld>
            <a:endParaRPr lang="en-US"/>
          </a:p>
        </p:txBody>
      </p:sp>
    </p:spTree>
    <p:extLst>
      <p:ext uri="{BB962C8B-B14F-4D97-AF65-F5344CB8AC3E}">
        <p14:creationId xmlns:p14="http://schemas.microsoft.com/office/powerpoint/2010/main" val="486214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Hadoop Installation</a:t>
            </a:r>
          </a:p>
        </p:txBody>
      </p:sp>
    </p:spTree>
    <p:extLst>
      <p:ext uri="{BB962C8B-B14F-4D97-AF65-F5344CB8AC3E}">
        <p14:creationId xmlns:p14="http://schemas.microsoft.com/office/powerpoint/2010/main" val="2853170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Ubuntu User Management</a:t>
            </a:r>
          </a:p>
        </p:txBody>
      </p:sp>
      <p:sp>
        <p:nvSpPr>
          <p:cNvPr id="3" name="Content Placeholder 2"/>
          <p:cNvSpPr>
            <a:spLocks noGrp="1"/>
          </p:cNvSpPr>
          <p:nvPr>
            <p:ph idx="1"/>
          </p:nvPr>
        </p:nvSpPr>
        <p:spPr/>
        <p:txBody>
          <a:bodyPr>
            <a:normAutofit/>
          </a:bodyPr>
          <a:lstStyle/>
          <a:p>
            <a:r>
              <a:rPr lang="en-US" sz="2400" dirty="0"/>
              <a:t>User management is an important part of Linux-based operating systems.</a:t>
            </a:r>
          </a:p>
          <a:p>
            <a:r>
              <a:rPr lang="en-US" sz="2400" dirty="0"/>
              <a:t>The 'root' user has the ability to access any file and execute any command on the system. However, the root user by default is disabled in all Ubuntu installations.</a:t>
            </a:r>
          </a:p>
          <a:p>
            <a:r>
              <a:rPr lang="en-US" sz="2400" dirty="0"/>
              <a:t>Instead, any user who belongs to the 'sudo' group can carry out system administrative duties. </a:t>
            </a:r>
          </a:p>
          <a:p>
            <a:r>
              <a:rPr lang="en-US" sz="2400" dirty="0"/>
              <a:t>The 'sudo' status enables an authorized user to temporarily elevate their privileges using their own password (instead of the root password). </a:t>
            </a:r>
          </a:p>
          <a:p>
            <a:r>
              <a:rPr lang="en-US" sz="2400" dirty="0"/>
              <a:t>This approach provides accountability, and gives the administrator granular control over which actions a user can perform.</a:t>
            </a:r>
          </a:p>
          <a:p>
            <a:endParaRPr lang="en-US" sz="2400"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183FD5D8-3118-4AE4-B8A9-41EA7DE91991}" type="slidenum">
              <a:rPr lang="en-US" smtClean="0"/>
              <a:t>16</a:t>
            </a:fld>
            <a:endParaRPr lang="en-US"/>
          </a:p>
        </p:txBody>
      </p:sp>
    </p:spTree>
    <p:extLst>
      <p:ext uri="{BB962C8B-B14F-4D97-AF65-F5344CB8AC3E}">
        <p14:creationId xmlns:p14="http://schemas.microsoft.com/office/powerpoint/2010/main" val="39746504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Profile</a:t>
            </a:r>
          </a:p>
        </p:txBody>
      </p:sp>
      <p:sp>
        <p:nvSpPr>
          <p:cNvPr id="3" name="Content Placeholder 2"/>
          <p:cNvSpPr>
            <a:spLocks noGrp="1"/>
          </p:cNvSpPr>
          <p:nvPr>
            <p:ph idx="1"/>
          </p:nvPr>
        </p:nvSpPr>
        <p:spPr/>
        <p:txBody>
          <a:bodyPr>
            <a:normAutofit/>
          </a:bodyPr>
          <a:lstStyle/>
          <a:p>
            <a:r>
              <a:rPr lang="en-US" sz="2400" dirty="0"/>
              <a:t>A Password file entry (/etc/passwd):</a:t>
            </a:r>
          </a:p>
          <a:p>
            <a:pPr marL="0" indent="0">
              <a:buNone/>
            </a:pPr>
            <a:r>
              <a:rPr lang="en-US" sz="2400" dirty="0"/>
              <a:t>	</a:t>
            </a:r>
            <a:r>
              <a:rPr lang="en-US" sz="2400" dirty="0">
                <a:solidFill>
                  <a:srgbClr val="00B0F0"/>
                </a:solidFill>
              </a:rPr>
              <a:t>leon:x:1000:1000:Leon Jololian,,,:/home/leon:/bin/bash</a:t>
            </a:r>
          </a:p>
          <a:p>
            <a:pPr marL="0" indent="0">
              <a:spcBef>
                <a:spcPts val="400"/>
              </a:spcBef>
              <a:buNone/>
            </a:pPr>
            <a:r>
              <a:rPr lang="en-US" sz="2400" dirty="0"/>
              <a:t>·   Login name</a:t>
            </a:r>
          </a:p>
          <a:p>
            <a:pPr marL="0" indent="0">
              <a:spcBef>
                <a:spcPts val="400"/>
              </a:spcBef>
              <a:buNone/>
            </a:pPr>
            <a:r>
              <a:rPr lang="en-US" sz="2400" dirty="0"/>
              <a:t>·   Encrypted password</a:t>
            </a:r>
          </a:p>
          <a:p>
            <a:pPr marL="0" indent="0">
              <a:spcBef>
                <a:spcPts val="400"/>
              </a:spcBef>
              <a:buNone/>
            </a:pPr>
            <a:r>
              <a:rPr lang="en-US" sz="2400" dirty="0"/>
              <a:t>·   User ID</a:t>
            </a:r>
          </a:p>
          <a:p>
            <a:pPr marL="0" indent="0">
              <a:spcBef>
                <a:spcPts val="400"/>
              </a:spcBef>
              <a:buNone/>
            </a:pPr>
            <a:r>
              <a:rPr lang="en-US" sz="2400" dirty="0"/>
              <a:t>·   Group ID</a:t>
            </a:r>
          </a:p>
          <a:p>
            <a:pPr marL="0" indent="0">
              <a:spcBef>
                <a:spcPts val="400"/>
              </a:spcBef>
              <a:buNone/>
            </a:pPr>
            <a:r>
              <a:rPr lang="en-US" sz="2400" dirty="0"/>
              <a:t>·   User name</a:t>
            </a:r>
          </a:p>
          <a:p>
            <a:pPr marL="0" indent="0">
              <a:spcBef>
                <a:spcPts val="400"/>
              </a:spcBef>
              <a:buNone/>
            </a:pPr>
            <a:r>
              <a:rPr lang="en-US" sz="2400" dirty="0"/>
              <a:t>·   User home directory</a:t>
            </a:r>
          </a:p>
          <a:p>
            <a:pPr marL="0" indent="0">
              <a:spcBef>
                <a:spcPts val="400"/>
              </a:spcBef>
              <a:buNone/>
            </a:pPr>
            <a:r>
              <a:rPr lang="en-US" sz="2400" dirty="0"/>
              <a:t>·   User command interpreter</a:t>
            </a:r>
          </a:p>
          <a:p>
            <a:pPr>
              <a:spcBef>
                <a:spcPts val="1800"/>
              </a:spcBef>
            </a:pPr>
            <a:r>
              <a:rPr lang="en-US" sz="2400" dirty="0"/>
              <a:t>To change password, use the command: </a:t>
            </a:r>
            <a:r>
              <a:rPr lang="en-US" sz="2400" dirty="0">
                <a:solidFill>
                  <a:srgbClr val="C00000"/>
                </a:solidFill>
              </a:rPr>
              <a:t>passwd</a:t>
            </a:r>
            <a:r>
              <a:rPr lang="en-US" sz="2400" dirty="0"/>
              <a:t>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183FD5D8-3118-4AE4-B8A9-41EA7DE91991}" type="slidenum">
              <a:rPr lang="en-US" smtClean="0"/>
              <a:t>17</a:t>
            </a:fld>
            <a:endParaRPr lang="en-US"/>
          </a:p>
        </p:txBody>
      </p:sp>
    </p:spTree>
    <p:extLst>
      <p:ext uri="{BB962C8B-B14F-4D97-AF65-F5344CB8AC3E}">
        <p14:creationId xmlns:p14="http://schemas.microsoft.com/office/powerpoint/2010/main" val="22592613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43868"/>
          </a:xfrm>
        </p:spPr>
        <p:txBody>
          <a:bodyPr>
            <a:normAutofit fontScale="90000"/>
          </a:bodyPr>
          <a:lstStyle/>
          <a:p>
            <a:r>
              <a:rPr lang="en-US" dirty="0"/>
              <a:t>Creating/Deleting a User Account</a:t>
            </a:r>
          </a:p>
        </p:txBody>
      </p:sp>
      <p:sp>
        <p:nvSpPr>
          <p:cNvPr id="3" name="Content Placeholder 2"/>
          <p:cNvSpPr>
            <a:spLocks noGrp="1"/>
          </p:cNvSpPr>
          <p:nvPr>
            <p:ph idx="1"/>
          </p:nvPr>
        </p:nvSpPr>
        <p:spPr>
          <a:xfrm>
            <a:off x="838199" y="1103586"/>
            <a:ext cx="11091041" cy="5252764"/>
          </a:xfrm>
        </p:spPr>
        <p:txBody>
          <a:bodyPr>
            <a:normAutofit lnSpcReduction="10000"/>
          </a:bodyPr>
          <a:lstStyle/>
          <a:p>
            <a:r>
              <a:rPr lang="en-US" dirty="0"/>
              <a:t>Creating a user account:</a:t>
            </a:r>
          </a:p>
          <a:p>
            <a:pPr lvl="1"/>
            <a:r>
              <a:rPr lang="en-US" dirty="0"/>
              <a:t>Open a terminal</a:t>
            </a:r>
          </a:p>
          <a:p>
            <a:pPr lvl="1"/>
            <a:r>
              <a:rPr lang="en-US" dirty="0"/>
              <a:t>Run the command: </a:t>
            </a:r>
            <a:r>
              <a:rPr lang="en-US" dirty="0">
                <a:solidFill>
                  <a:srgbClr val="C00000"/>
                </a:solidFill>
              </a:rPr>
              <a:t>sudo adduser &lt;user login name&gt;</a:t>
            </a:r>
          </a:p>
          <a:p>
            <a:pPr lvl="1"/>
            <a:r>
              <a:rPr lang="en-US" dirty="0"/>
              <a:t>Enter password and other needed info to create a user </a:t>
            </a:r>
          </a:p>
          <a:p>
            <a:pPr lvl="1"/>
            <a:r>
              <a:rPr lang="en-US" dirty="0"/>
              <a:t>New username would be added to /etc/passwd file, and encrypted password stored in the /etc/shadow file</a:t>
            </a:r>
          </a:p>
          <a:p>
            <a:r>
              <a:rPr lang="en-US" dirty="0"/>
              <a:t>To delete user account:</a:t>
            </a:r>
          </a:p>
          <a:p>
            <a:pPr lvl="1"/>
            <a:r>
              <a:rPr lang="en-US" dirty="0">
                <a:solidFill>
                  <a:srgbClr val="C00000"/>
                </a:solidFill>
              </a:rPr>
              <a:t>userdel -r &lt;user login name&gt;</a:t>
            </a:r>
          </a:p>
          <a:p>
            <a:pPr marL="0" indent="0">
              <a:spcBef>
                <a:spcPts val="1800"/>
              </a:spcBef>
              <a:buNone/>
            </a:pPr>
            <a:r>
              <a:rPr lang="en-US" sz="2400" dirty="0">
                <a:solidFill>
                  <a:srgbClr val="C00000"/>
                </a:solidFill>
              </a:rPr>
              <a:t>sudo cat /etc/passwd | grep john</a:t>
            </a:r>
          </a:p>
          <a:p>
            <a:pPr marL="0" indent="0">
              <a:spcBef>
                <a:spcPts val="0"/>
              </a:spcBef>
              <a:buNone/>
            </a:pPr>
            <a:r>
              <a:rPr lang="en-US" sz="2400" dirty="0">
                <a:solidFill>
                  <a:srgbClr val="00B050"/>
                </a:solidFill>
              </a:rPr>
              <a:t>john:x:1001:1001:John Doe,122,234-567-8990,111-222-3333:/home/john:/bin/bash</a:t>
            </a:r>
          </a:p>
          <a:p>
            <a:pPr marL="0" indent="0">
              <a:spcBef>
                <a:spcPts val="1800"/>
              </a:spcBef>
              <a:buNone/>
            </a:pPr>
            <a:r>
              <a:rPr lang="en-US" sz="2400" dirty="0">
                <a:solidFill>
                  <a:srgbClr val="C00000"/>
                </a:solidFill>
              </a:rPr>
              <a:t>sudo cat /etc/shadow | grep john</a:t>
            </a:r>
          </a:p>
          <a:p>
            <a:pPr marL="0" indent="0">
              <a:spcBef>
                <a:spcPts val="0"/>
              </a:spcBef>
              <a:buNone/>
            </a:pPr>
            <a:r>
              <a:rPr lang="en-US" sz="2400" dirty="0">
                <a:solidFill>
                  <a:srgbClr val="00B050"/>
                </a:solidFill>
              </a:rPr>
              <a:t>john:$6$gO67v0rv$u3T2IfrLyMCIVgnAITq5cqCXyf16m6zqHM35oKr9A2g6wrebPgvUtLWMMZHH6z2c/Jqv.fq.YODJHiY8vxxmZ.:18137:0:99999:7:::</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183FD5D8-3118-4AE4-B8A9-41EA7DE91991}" type="slidenum">
              <a:rPr lang="en-US" smtClean="0"/>
              <a:t>18</a:t>
            </a:fld>
            <a:endParaRPr lang="en-US"/>
          </a:p>
        </p:txBody>
      </p:sp>
    </p:spTree>
    <p:extLst>
      <p:ext uri="{BB962C8B-B14F-4D97-AF65-F5344CB8AC3E}">
        <p14:creationId xmlns:p14="http://schemas.microsoft.com/office/powerpoint/2010/main" val="35078513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78584"/>
          </a:xfrm>
        </p:spPr>
        <p:txBody>
          <a:bodyPr>
            <a:normAutofit fontScale="90000"/>
          </a:bodyPr>
          <a:lstStyle/>
          <a:p>
            <a:r>
              <a:rPr lang="en-US" dirty="0"/>
              <a:t>Creating the User 'hadoop'</a:t>
            </a:r>
          </a:p>
        </p:txBody>
      </p:sp>
      <p:sp>
        <p:nvSpPr>
          <p:cNvPr id="3" name="Content Placeholder 2"/>
          <p:cNvSpPr>
            <a:spLocks noGrp="1"/>
          </p:cNvSpPr>
          <p:nvPr>
            <p:ph idx="1"/>
          </p:nvPr>
        </p:nvSpPr>
        <p:spPr>
          <a:xfrm>
            <a:off x="838200" y="1043709"/>
            <a:ext cx="10515600" cy="4506783"/>
          </a:xfrm>
        </p:spPr>
        <p:txBody>
          <a:bodyPr>
            <a:normAutofit/>
          </a:bodyPr>
          <a:lstStyle/>
          <a:p>
            <a:r>
              <a:rPr lang="en-US" sz="2200" dirty="0"/>
              <a:t>To create the user </a:t>
            </a:r>
            <a:r>
              <a:rPr lang="en-US" sz="2200" i="1" dirty="0">
                <a:solidFill>
                  <a:srgbClr val="00B0F0"/>
                </a:solidFill>
              </a:rPr>
              <a:t>hadoop</a:t>
            </a:r>
            <a:r>
              <a:rPr lang="en-US" sz="2200" dirty="0"/>
              <a:t> on Ubuntu (with the home directory </a:t>
            </a:r>
            <a:r>
              <a:rPr lang="en-US" sz="2200" i="1" dirty="0">
                <a:solidFill>
                  <a:srgbClr val="00B0F0"/>
                </a:solidFill>
              </a:rPr>
              <a:t>/home/hadoop</a:t>
            </a:r>
            <a:r>
              <a:rPr lang="en-US" sz="2200" dirty="0"/>
              <a:t>), open a terminal window and type the command:</a:t>
            </a:r>
          </a:p>
          <a:p>
            <a:pPr marL="0" indent="0">
              <a:spcBef>
                <a:spcPts val="300"/>
              </a:spcBef>
              <a:buNone/>
            </a:pPr>
            <a:r>
              <a:rPr lang="en-US" sz="2200" dirty="0"/>
              <a:t>	$ </a:t>
            </a:r>
            <a:r>
              <a:rPr lang="en-US" sz="2200" dirty="0">
                <a:solidFill>
                  <a:srgbClr val="C00000"/>
                </a:solidFill>
              </a:rPr>
              <a:t>sudo adduser hadoop</a:t>
            </a:r>
          </a:p>
          <a:p>
            <a:pPr marL="0" indent="0">
              <a:spcBef>
                <a:spcPts val="0"/>
              </a:spcBef>
              <a:buNone/>
            </a:pPr>
            <a:r>
              <a:rPr lang="en-US" sz="2200" dirty="0"/>
              <a:t>    You will be asked to enter the sudo password.</a:t>
            </a:r>
          </a:p>
          <a:p>
            <a:pPr marL="0" indent="0">
              <a:buNone/>
            </a:pPr>
            <a:endParaRPr lang="en-US" sz="2400" dirty="0">
              <a:solidFill>
                <a:srgbClr val="C00000"/>
              </a:solidFill>
            </a:endParaRP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19</a:t>
            </a:fld>
            <a:endParaRPr lang="en-US" dirty="0"/>
          </a:p>
        </p:txBody>
      </p:sp>
      <p:pic>
        <p:nvPicPr>
          <p:cNvPr id="6" name="Picture 5">
            <a:extLst>
              <a:ext uri="{FF2B5EF4-FFF2-40B4-BE49-F238E27FC236}">
                <a16:creationId xmlns:a16="http://schemas.microsoft.com/office/drawing/2014/main" id="{32DE874A-D7E8-4AED-89BD-075B8154BF33}"/>
              </a:ext>
            </a:extLst>
          </p:cNvPr>
          <p:cNvPicPr>
            <a:picLocks noChangeAspect="1"/>
          </p:cNvPicPr>
          <p:nvPr/>
        </p:nvPicPr>
        <p:blipFill>
          <a:blip r:embed="rId2"/>
          <a:stretch>
            <a:fillRect/>
          </a:stretch>
        </p:blipFill>
        <p:spPr>
          <a:xfrm>
            <a:off x="3261012" y="2425039"/>
            <a:ext cx="5888903" cy="4067836"/>
          </a:xfrm>
          <a:prstGeom prst="rect">
            <a:avLst/>
          </a:prstGeom>
        </p:spPr>
      </p:pic>
    </p:spTree>
    <p:extLst>
      <p:ext uri="{BB962C8B-B14F-4D97-AF65-F5344CB8AC3E}">
        <p14:creationId xmlns:p14="http://schemas.microsoft.com/office/powerpoint/2010/main" val="3011955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p>
        </p:txBody>
      </p:sp>
      <p:sp>
        <p:nvSpPr>
          <p:cNvPr id="3" name="Content Placeholder 2"/>
          <p:cNvSpPr>
            <a:spLocks noGrp="1"/>
          </p:cNvSpPr>
          <p:nvPr>
            <p:ph idx="1"/>
          </p:nvPr>
        </p:nvSpPr>
        <p:spPr/>
        <p:txBody>
          <a:bodyPr/>
          <a:lstStyle/>
          <a:p>
            <a:r>
              <a:rPr lang="en-US" dirty="0"/>
              <a:t>Hadoop Architecture</a:t>
            </a:r>
          </a:p>
          <a:p>
            <a:r>
              <a:rPr lang="en-US" dirty="0"/>
              <a:t>Hadoop Installation </a:t>
            </a:r>
          </a:p>
          <a:p>
            <a:r>
              <a:rPr lang="en-US" dirty="0"/>
              <a:t>Map-Reduce</a:t>
            </a:r>
          </a:p>
          <a:p>
            <a:r>
              <a:rPr lang="en-US" dirty="0"/>
              <a:t>Simulating MapReduce in Python</a:t>
            </a:r>
          </a:p>
          <a:p>
            <a:r>
              <a:rPr lang="en-US" dirty="0"/>
              <a:t>The Hadoop Distributed File System (HDFS)</a:t>
            </a:r>
          </a:p>
          <a:p>
            <a:r>
              <a:rPr lang="en-US" dirty="0"/>
              <a:t>Distributed Streaming</a:t>
            </a:r>
          </a:p>
          <a:p>
            <a:r>
              <a:rPr lang="en-US" dirty="0"/>
              <a:t>Join operations in MapReduce</a:t>
            </a:r>
          </a:p>
          <a:p>
            <a:r>
              <a:rPr lang="en-US" dirty="0"/>
              <a:t>Examples of MapReduce in Java</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2</a:t>
            </a:fld>
            <a:endParaRPr lang="en-US"/>
          </a:p>
        </p:txBody>
      </p:sp>
    </p:spTree>
    <p:extLst>
      <p:ext uri="{BB962C8B-B14F-4D97-AF65-F5344CB8AC3E}">
        <p14:creationId xmlns:p14="http://schemas.microsoft.com/office/powerpoint/2010/main" val="17943119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44945"/>
            <a:ext cx="10515600" cy="5920510"/>
          </a:xfrm>
        </p:spPr>
        <p:txBody>
          <a:bodyPr>
            <a:normAutofit/>
          </a:bodyPr>
          <a:lstStyle/>
          <a:p>
            <a:r>
              <a:rPr lang="en-US" sz="2200" dirty="0"/>
              <a:t> To verify the newly added user account:</a:t>
            </a:r>
          </a:p>
          <a:p>
            <a:pPr marL="0" indent="0">
              <a:buNone/>
            </a:pPr>
            <a:endParaRPr lang="en-US" sz="2200" dirty="0"/>
          </a:p>
          <a:p>
            <a:pPr marL="0" indent="0">
              <a:buNone/>
            </a:pPr>
            <a:endParaRPr lang="en-US" sz="2200" dirty="0"/>
          </a:p>
          <a:p>
            <a:r>
              <a:rPr lang="en-US" sz="2200" dirty="0"/>
              <a:t> To grant </a:t>
            </a:r>
            <a:r>
              <a:rPr lang="en-US" sz="2200" dirty="0">
                <a:solidFill>
                  <a:srgbClr val="00B0F0"/>
                </a:solidFill>
              </a:rPr>
              <a:t>sudo</a:t>
            </a:r>
            <a:r>
              <a:rPr lang="en-US" sz="2200" dirty="0"/>
              <a:t> privileges to the user </a:t>
            </a:r>
            <a:r>
              <a:rPr lang="en-US" sz="2200" i="1" dirty="0"/>
              <a:t>hadoop</a:t>
            </a:r>
            <a:r>
              <a:rPr lang="en-US" sz="2200" dirty="0"/>
              <a:t>, use the following command:</a:t>
            </a:r>
          </a:p>
          <a:p>
            <a:pPr marL="0" indent="0">
              <a:buNone/>
            </a:pPr>
            <a:r>
              <a:rPr lang="en-US" sz="2200" dirty="0"/>
              <a:t>	$ </a:t>
            </a:r>
            <a:r>
              <a:rPr lang="en-US" sz="2200" dirty="0">
                <a:solidFill>
                  <a:srgbClr val="C00000"/>
                </a:solidFill>
              </a:rPr>
              <a:t>sudo usermod -aG sudo hadoop</a:t>
            </a:r>
          </a:p>
          <a:p>
            <a:r>
              <a:rPr lang="en-US" sz="2200" dirty="0"/>
              <a:t>To verify that the user hadoop is in the group of sudo users:</a:t>
            </a:r>
          </a:p>
          <a:p>
            <a:pPr marL="0" indent="0">
              <a:buNone/>
            </a:pPr>
            <a:r>
              <a:rPr lang="en-US" sz="2200" dirty="0"/>
              <a:t>	$ </a:t>
            </a:r>
            <a:r>
              <a:rPr lang="en-US" sz="2200" dirty="0">
                <a:solidFill>
                  <a:srgbClr val="C00000"/>
                </a:solidFill>
              </a:rPr>
              <a:t>cat /etc/group | grep sudo</a:t>
            </a:r>
          </a:p>
          <a:p>
            <a:pPr marL="0" indent="0">
              <a:buNone/>
            </a:pPr>
            <a:r>
              <a:rPr lang="en-US" sz="2200" dirty="0"/>
              <a:t>	</a:t>
            </a:r>
            <a:r>
              <a:rPr lang="en-US" sz="2200" dirty="0">
                <a:solidFill>
                  <a:srgbClr val="00B050"/>
                </a:solidFill>
              </a:rPr>
              <a:t>sudo:x:27:leon,hadoop</a:t>
            </a:r>
          </a:p>
          <a:p>
            <a:r>
              <a:rPr lang="en-US" sz="2200" dirty="0"/>
              <a:t>You can logout and login again as the user hadoop.</a:t>
            </a:r>
          </a:p>
          <a:p>
            <a:r>
              <a:rPr lang="en-US" sz="2200" dirty="0"/>
              <a:t>With the hadoop user logged in:</a:t>
            </a:r>
          </a:p>
          <a:p>
            <a:pPr marL="0" indent="0">
              <a:buNone/>
            </a:pPr>
            <a:r>
              <a:rPr lang="en-US" sz="2200" dirty="0"/>
              <a:t>$ </a:t>
            </a:r>
            <a:r>
              <a:rPr lang="en-US" sz="2200" dirty="0">
                <a:solidFill>
                  <a:srgbClr val="C00000"/>
                </a:solidFill>
              </a:rPr>
              <a:t>ssh-keygen -t rsa</a:t>
            </a:r>
          </a:p>
          <a:p>
            <a:pPr marL="0" indent="0">
              <a:buNone/>
            </a:pPr>
            <a:r>
              <a:rPr lang="en-US" sz="2200" dirty="0"/>
              <a:t>$ </a:t>
            </a:r>
            <a:r>
              <a:rPr lang="en-US" sz="2200" dirty="0">
                <a:solidFill>
                  <a:srgbClr val="C00000"/>
                </a:solidFill>
              </a:rPr>
              <a:t>cat ~/.ssh/id_rsa.pub &gt;&gt; ~/.ssh/authorized_keys</a:t>
            </a:r>
          </a:p>
          <a:p>
            <a:pPr marL="0" indent="0">
              <a:buNone/>
            </a:pPr>
            <a:r>
              <a:rPr lang="en-US" sz="2200" dirty="0"/>
              <a:t>$ </a:t>
            </a:r>
            <a:r>
              <a:rPr lang="en-US" sz="2200" dirty="0">
                <a:solidFill>
                  <a:srgbClr val="C00000"/>
                </a:solidFill>
              </a:rPr>
              <a:t>chmod 0600 ~/.ssh/authorized_keys</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20</a:t>
            </a:fld>
            <a:endParaRPr lang="en-US"/>
          </a:p>
        </p:txBody>
      </p:sp>
      <p:pic>
        <p:nvPicPr>
          <p:cNvPr id="2" name="Picture 1">
            <a:extLst>
              <a:ext uri="{FF2B5EF4-FFF2-40B4-BE49-F238E27FC236}">
                <a16:creationId xmlns:a16="http://schemas.microsoft.com/office/drawing/2014/main" id="{8DBF89B2-18C4-4FF7-9399-490A18BF0178}"/>
              </a:ext>
            </a:extLst>
          </p:cNvPr>
          <p:cNvPicPr>
            <a:picLocks noChangeAspect="1"/>
          </p:cNvPicPr>
          <p:nvPr/>
        </p:nvPicPr>
        <p:blipFill>
          <a:blip r:embed="rId2"/>
          <a:stretch>
            <a:fillRect/>
          </a:stretch>
        </p:blipFill>
        <p:spPr>
          <a:xfrm>
            <a:off x="1214292" y="963467"/>
            <a:ext cx="6432105" cy="800677"/>
          </a:xfrm>
          <a:prstGeom prst="rect">
            <a:avLst/>
          </a:prstGeom>
        </p:spPr>
      </p:pic>
    </p:spTree>
    <p:extLst>
      <p:ext uri="{BB962C8B-B14F-4D97-AF65-F5344CB8AC3E}">
        <p14:creationId xmlns:p14="http://schemas.microsoft.com/office/powerpoint/2010/main" val="24969080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66516"/>
          </a:xfrm>
        </p:spPr>
        <p:txBody>
          <a:bodyPr>
            <a:normAutofit/>
          </a:bodyPr>
          <a:lstStyle/>
          <a:p>
            <a:r>
              <a:rPr lang="en-US" sz="4000" dirty="0"/>
              <a:t>Installing the Java Development Kit on Ubuntu</a:t>
            </a:r>
          </a:p>
        </p:txBody>
      </p:sp>
      <p:sp>
        <p:nvSpPr>
          <p:cNvPr id="3" name="Content Placeholder 2"/>
          <p:cNvSpPr>
            <a:spLocks noGrp="1"/>
          </p:cNvSpPr>
          <p:nvPr>
            <p:ph idx="1"/>
          </p:nvPr>
        </p:nvSpPr>
        <p:spPr>
          <a:xfrm>
            <a:off x="838200" y="1231642"/>
            <a:ext cx="10515600" cy="5281125"/>
          </a:xfrm>
        </p:spPr>
        <p:txBody>
          <a:bodyPr>
            <a:noAutofit/>
          </a:bodyPr>
          <a:lstStyle/>
          <a:p>
            <a:r>
              <a:rPr lang="en-US" sz="2400" dirty="0"/>
              <a:t>To install JDK version 8:</a:t>
            </a:r>
          </a:p>
          <a:p>
            <a:pPr marL="0" indent="0">
              <a:buNone/>
            </a:pPr>
            <a:r>
              <a:rPr lang="en-US" sz="2400" dirty="0"/>
              <a:t>	$ </a:t>
            </a:r>
            <a:r>
              <a:rPr lang="en-US" sz="2400" dirty="0">
                <a:solidFill>
                  <a:srgbClr val="C00000"/>
                </a:solidFill>
              </a:rPr>
              <a:t>sudo apt install openjdk-8-jdk</a:t>
            </a:r>
          </a:p>
          <a:p>
            <a:pPr lvl="0"/>
            <a:r>
              <a:rPr lang="en-US" sz="2400" dirty="0">
                <a:solidFill>
                  <a:prstClr val="black"/>
                </a:solidFill>
              </a:rPr>
              <a:t>Information about the Java installation:</a:t>
            </a:r>
          </a:p>
          <a:p>
            <a:pPr lvl="1"/>
            <a:r>
              <a:rPr lang="en-US" dirty="0">
                <a:solidFill>
                  <a:prstClr val="black"/>
                </a:solidFill>
              </a:rPr>
              <a:t>version: $ </a:t>
            </a:r>
            <a:r>
              <a:rPr lang="en-US" dirty="0">
                <a:solidFill>
                  <a:srgbClr val="C00000"/>
                </a:solidFill>
              </a:rPr>
              <a:t>java -version </a:t>
            </a:r>
            <a:r>
              <a:rPr lang="en-US" dirty="0">
                <a:solidFill>
                  <a:prstClr val="black"/>
                </a:solidFill>
              </a:rPr>
              <a:t>					</a:t>
            </a:r>
            <a:r>
              <a:rPr lang="en-US" dirty="0">
                <a:solidFill>
                  <a:srgbClr val="00B050"/>
                </a:solidFill>
              </a:rPr>
              <a:t>1.8.0_312</a:t>
            </a:r>
          </a:p>
          <a:p>
            <a:pPr lvl="1">
              <a:spcBef>
                <a:spcPts val="600"/>
              </a:spcBef>
            </a:pPr>
            <a:r>
              <a:rPr lang="en-US" dirty="0">
                <a:solidFill>
                  <a:prstClr val="black"/>
                </a:solidFill>
              </a:rPr>
              <a:t>Which java compiler am I using: $ </a:t>
            </a:r>
            <a:r>
              <a:rPr lang="en-US" dirty="0">
                <a:solidFill>
                  <a:srgbClr val="C00000"/>
                </a:solidFill>
              </a:rPr>
              <a:t>which java		</a:t>
            </a:r>
            <a:r>
              <a:rPr lang="en-US" dirty="0">
                <a:solidFill>
                  <a:srgbClr val="00B050"/>
                </a:solidFill>
              </a:rPr>
              <a:t>/usr/bin/java</a:t>
            </a:r>
          </a:p>
          <a:p>
            <a:pPr lvl="1">
              <a:spcBef>
                <a:spcPts val="600"/>
              </a:spcBef>
            </a:pPr>
            <a:r>
              <a:rPr lang="en-US" dirty="0">
                <a:solidFill>
                  <a:prstClr val="black"/>
                </a:solidFill>
              </a:rPr>
              <a:t>Where is java installed: $ </a:t>
            </a:r>
            <a:r>
              <a:rPr lang="en-US" dirty="0">
                <a:solidFill>
                  <a:srgbClr val="C00000"/>
                </a:solidFill>
              </a:rPr>
              <a:t>whereis java</a:t>
            </a:r>
          </a:p>
          <a:p>
            <a:pPr marL="457200" lvl="1" indent="0">
              <a:spcBef>
                <a:spcPts val="600"/>
              </a:spcBef>
              <a:buNone/>
            </a:pPr>
            <a:r>
              <a:rPr lang="en-US" dirty="0">
                <a:solidFill>
                  <a:srgbClr val="00B050"/>
                </a:solidFill>
              </a:rPr>
              <a:t>/usr/bin/java   /usr/share/java   …</a:t>
            </a:r>
          </a:p>
          <a:p>
            <a:r>
              <a:rPr lang="en-US" sz="2400" dirty="0"/>
              <a:t>To set up the shell environment, add the following lines to the bottom of the file </a:t>
            </a:r>
            <a:r>
              <a:rPr lang="en-US" sz="2400" dirty="0">
                <a:solidFill>
                  <a:srgbClr val="00B0F0"/>
                </a:solidFill>
              </a:rPr>
              <a:t>.bashrc</a:t>
            </a:r>
            <a:r>
              <a:rPr lang="en-US" sz="2400" dirty="0"/>
              <a:t>, in the home directory:</a:t>
            </a:r>
          </a:p>
          <a:p>
            <a:pPr marL="0" indent="0">
              <a:spcBef>
                <a:spcPts val="600"/>
              </a:spcBef>
              <a:buNone/>
            </a:pPr>
            <a:r>
              <a:rPr lang="en-US" sz="2400" dirty="0"/>
              <a:t>	</a:t>
            </a:r>
            <a:r>
              <a:rPr lang="en-US" sz="2400" dirty="0">
                <a:solidFill>
                  <a:srgbClr val="C00000"/>
                </a:solidFill>
              </a:rPr>
              <a:t>export JAVA_HOME=/usr/lib/jvm/java-8-openjdk-amd64</a:t>
            </a:r>
          </a:p>
          <a:p>
            <a:pPr marL="0" indent="0">
              <a:spcBef>
                <a:spcPts val="600"/>
              </a:spcBef>
              <a:buNone/>
            </a:pPr>
            <a:r>
              <a:rPr lang="en-US" sz="2400" dirty="0">
                <a:solidFill>
                  <a:srgbClr val="C00000"/>
                </a:solidFill>
              </a:rPr>
              <a:t>	export PATH=$PATH:$JAVA_HOME/bin</a:t>
            </a:r>
          </a:p>
          <a:p>
            <a:pPr>
              <a:spcBef>
                <a:spcPts val="600"/>
              </a:spcBef>
            </a:pPr>
            <a:r>
              <a:rPr lang="en-US" sz="2400" dirty="0">
                <a:solidFill>
                  <a:prstClr val="black"/>
                </a:solidFill>
              </a:rPr>
              <a:t>Finally, execute: $ </a:t>
            </a:r>
            <a:r>
              <a:rPr lang="en-US" sz="2400" dirty="0">
                <a:solidFill>
                  <a:srgbClr val="C00000"/>
                </a:solidFill>
              </a:rPr>
              <a:t>source .bashrc</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21</a:t>
            </a:fld>
            <a:endParaRPr lang="en-US"/>
          </a:p>
        </p:txBody>
      </p:sp>
    </p:spTree>
    <p:extLst>
      <p:ext uri="{BB962C8B-B14F-4D97-AF65-F5344CB8AC3E}">
        <p14:creationId xmlns:p14="http://schemas.microsoft.com/office/powerpoint/2010/main" val="30347402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75F38-7035-481D-A15D-E7EEEDED380E}"/>
              </a:ext>
            </a:extLst>
          </p:cNvPr>
          <p:cNvSpPr>
            <a:spLocks noGrp="1"/>
          </p:cNvSpPr>
          <p:nvPr>
            <p:ph type="title"/>
          </p:nvPr>
        </p:nvSpPr>
        <p:spPr>
          <a:xfrm>
            <a:off x="838200" y="365126"/>
            <a:ext cx="10515600" cy="770947"/>
          </a:xfrm>
        </p:spPr>
        <p:txBody>
          <a:bodyPr/>
          <a:lstStyle/>
          <a:p>
            <a:r>
              <a:rPr lang="en-US" dirty="0"/>
              <a:t>Checking your Java Installation</a:t>
            </a:r>
          </a:p>
        </p:txBody>
      </p:sp>
      <p:sp>
        <p:nvSpPr>
          <p:cNvPr id="3" name="Content Placeholder 2">
            <a:extLst>
              <a:ext uri="{FF2B5EF4-FFF2-40B4-BE49-F238E27FC236}">
                <a16:creationId xmlns:a16="http://schemas.microsoft.com/office/drawing/2014/main" id="{3ABAB0E8-C11B-4F78-BD5F-0A33EC223A93}"/>
              </a:ext>
            </a:extLst>
          </p:cNvPr>
          <p:cNvSpPr>
            <a:spLocks noGrp="1"/>
          </p:cNvSpPr>
          <p:nvPr>
            <p:ph idx="1"/>
          </p:nvPr>
        </p:nvSpPr>
        <p:spPr>
          <a:xfrm>
            <a:off x="838200" y="1293092"/>
            <a:ext cx="10515600" cy="5063258"/>
          </a:xfrm>
        </p:spPr>
        <p:txBody>
          <a:bodyPr>
            <a:normAutofit lnSpcReduction="10000"/>
          </a:bodyPr>
          <a:lstStyle/>
          <a:p>
            <a:pPr marL="0" indent="0">
              <a:buNone/>
            </a:pPr>
            <a:r>
              <a:rPr lang="en-US" sz="2200" dirty="0"/>
              <a:t>$ </a:t>
            </a:r>
            <a:r>
              <a:rPr lang="en-US" sz="2200" dirty="0">
                <a:solidFill>
                  <a:srgbClr val="C00000"/>
                </a:solidFill>
              </a:rPr>
              <a:t>cd ~</a:t>
            </a:r>
          </a:p>
          <a:p>
            <a:pPr marL="0" indent="0">
              <a:buNone/>
            </a:pPr>
            <a:r>
              <a:rPr lang="en-US" sz="2200" dirty="0"/>
              <a:t>$ </a:t>
            </a:r>
            <a:r>
              <a:rPr lang="en-US" sz="2200" dirty="0">
                <a:solidFill>
                  <a:srgbClr val="C00000"/>
                </a:solidFill>
              </a:rPr>
              <a:t>mkdir java_programs</a:t>
            </a:r>
          </a:p>
          <a:p>
            <a:pPr marL="0" indent="0">
              <a:buNone/>
            </a:pPr>
            <a:r>
              <a:rPr lang="en-US" sz="2200" dirty="0"/>
              <a:t>$ </a:t>
            </a:r>
            <a:r>
              <a:rPr lang="en-US" sz="2200" dirty="0">
                <a:solidFill>
                  <a:srgbClr val="C00000"/>
                </a:solidFill>
              </a:rPr>
              <a:t>cd java_programs</a:t>
            </a:r>
          </a:p>
          <a:p>
            <a:pPr marL="0" indent="0">
              <a:buNone/>
            </a:pPr>
            <a:r>
              <a:rPr lang="en-US" sz="2200" dirty="0">
                <a:solidFill>
                  <a:srgbClr val="C00000"/>
                </a:solidFill>
              </a:rPr>
              <a:t>Create the file Hello.java with the following contents:</a:t>
            </a:r>
          </a:p>
          <a:p>
            <a:pPr marL="0" indent="0">
              <a:buNone/>
            </a:pPr>
            <a:r>
              <a:rPr lang="en-US" sz="2200" dirty="0">
                <a:solidFill>
                  <a:srgbClr val="00B0F0"/>
                </a:solidFill>
              </a:rPr>
              <a:t>public class Hello {</a:t>
            </a:r>
          </a:p>
          <a:p>
            <a:pPr marL="0" indent="0">
              <a:buNone/>
            </a:pPr>
            <a:r>
              <a:rPr lang="en-US" sz="2200" dirty="0">
                <a:solidFill>
                  <a:srgbClr val="00B0F0"/>
                </a:solidFill>
              </a:rPr>
              <a:t>    public static void main(String[] args) {</a:t>
            </a:r>
          </a:p>
          <a:p>
            <a:pPr marL="0" indent="0">
              <a:buNone/>
            </a:pPr>
            <a:r>
              <a:rPr lang="en-US" sz="2200" dirty="0">
                <a:solidFill>
                  <a:srgbClr val="00B0F0"/>
                </a:solidFill>
              </a:rPr>
              <a:t>        System.out.println("Hello, World!");</a:t>
            </a:r>
          </a:p>
          <a:p>
            <a:pPr marL="0" indent="0">
              <a:buNone/>
            </a:pPr>
            <a:r>
              <a:rPr lang="en-US" sz="2200" dirty="0">
                <a:solidFill>
                  <a:srgbClr val="00B0F0"/>
                </a:solidFill>
              </a:rPr>
              <a:t>    }</a:t>
            </a:r>
          </a:p>
          <a:p>
            <a:pPr marL="0" indent="0">
              <a:buNone/>
            </a:pPr>
            <a:r>
              <a:rPr lang="en-US" sz="2200" dirty="0">
                <a:solidFill>
                  <a:srgbClr val="00B0F0"/>
                </a:solidFill>
              </a:rPr>
              <a:t>}</a:t>
            </a:r>
          </a:p>
          <a:p>
            <a:pPr marL="0" indent="0">
              <a:buNone/>
            </a:pPr>
            <a:r>
              <a:rPr lang="en-US" sz="2200" dirty="0"/>
              <a:t>$</a:t>
            </a:r>
            <a:r>
              <a:rPr lang="en-US" sz="2200" dirty="0">
                <a:solidFill>
                  <a:srgbClr val="00B0F0"/>
                </a:solidFill>
              </a:rPr>
              <a:t> </a:t>
            </a:r>
            <a:r>
              <a:rPr lang="en-US" sz="2200" dirty="0">
                <a:solidFill>
                  <a:srgbClr val="C00000"/>
                </a:solidFill>
              </a:rPr>
              <a:t>javac Hello.java</a:t>
            </a:r>
          </a:p>
          <a:p>
            <a:pPr marL="0" indent="0">
              <a:buNone/>
            </a:pPr>
            <a:r>
              <a:rPr lang="en-US" sz="2200" dirty="0"/>
              <a:t>$ </a:t>
            </a:r>
            <a:r>
              <a:rPr lang="en-US" sz="2200" dirty="0">
                <a:solidFill>
                  <a:srgbClr val="C00000"/>
                </a:solidFill>
              </a:rPr>
              <a:t>java Hello</a:t>
            </a:r>
          </a:p>
          <a:p>
            <a:pPr marL="0" indent="0">
              <a:buNone/>
            </a:pPr>
            <a:r>
              <a:rPr lang="en-US" sz="2200" dirty="0">
                <a:solidFill>
                  <a:srgbClr val="00B050"/>
                </a:solidFill>
              </a:rPr>
              <a:t>Hello, World!</a:t>
            </a:r>
          </a:p>
          <a:p>
            <a:pPr marL="0" indent="0">
              <a:buNone/>
            </a:pPr>
            <a:endParaRPr lang="en-US" dirty="0"/>
          </a:p>
        </p:txBody>
      </p:sp>
      <p:sp>
        <p:nvSpPr>
          <p:cNvPr id="4" name="Footer Placeholder 3">
            <a:extLst>
              <a:ext uri="{FF2B5EF4-FFF2-40B4-BE49-F238E27FC236}">
                <a16:creationId xmlns:a16="http://schemas.microsoft.com/office/drawing/2014/main" id="{FEC7885E-A186-4308-A7E2-AD5CB2C253AF}"/>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2BA645DC-9694-40AD-9774-2737468A72B4}"/>
              </a:ext>
            </a:extLst>
          </p:cNvPr>
          <p:cNvSpPr>
            <a:spLocks noGrp="1"/>
          </p:cNvSpPr>
          <p:nvPr>
            <p:ph type="sldNum" sz="quarter" idx="12"/>
          </p:nvPr>
        </p:nvSpPr>
        <p:spPr/>
        <p:txBody>
          <a:bodyPr/>
          <a:lstStyle/>
          <a:p>
            <a:fld id="{A9CC7422-6785-4937-ADD4-925A9EA90A0C}" type="slidenum">
              <a:rPr lang="en-US" smtClean="0"/>
              <a:t>22</a:t>
            </a:fld>
            <a:endParaRPr lang="en-US"/>
          </a:p>
        </p:txBody>
      </p:sp>
    </p:spTree>
    <p:extLst>
      <p:ext uri="{BB962C8B-B14F-4D97-AF65-F5344CB8AC3E}">
        <p14:creationId xmlns:p14="http://schemas.microsoft.com/office/powerpoint/2010/main" val="1660373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5E75D-5929-44F8-9218-F6DDB875825A}"/>
              </a:ext>
            </a:extLst>
          </p:cNvPr>
          <p:cNvSpPr>
            <a:spLocks noGrp="1"/>
          </p:cNvSpPr>
          <p:nvPr>
            <p:ph type="title"/>
          </p:nvPr>
        </p:nvSpPr>
        <p:spPr>
          <a:xfrm>
            <a:off x="838200" y="136525"/>
            <a:ext cx="10515600" cy="900257"/>
          </a:xfrm>
        </p:spPr>
        <p:txBody>
          <a:bodyPr/>
          <a:lstStyle/>
          <a:p>
            <a:r>
              <a:rPr lang="en-US" dirty="0"/>
              <a:t>Setting Up the Python Environment</a:t>
            </a:r>
          </a:p>
        </p:txBody>
      </p:sp>
      <p:sp>
        <p:nvSpPr>
          <p:cNvPr id="3" name="Content Placeholder 2">
            <a:extLst>
              <a:ext uri="{FF2B5EF4-FFF2-40B4-BE49-F238E27FC236}">
                <a16:creationId xmlns:a16="http://schemas.microsoft.com/office/drawing/2014/main" id="{91EC4E20-38ED-4EA1-8EA0-BD13AED10AE0}"/>
              </a:ext>
            </a:extLst>
          </p:cNvPr>
          <p:cNvSpPr>
            <a:spLocks noGrp="1"/>
          </p:cNvSpPr>
          <p:nvPr>
            <p:ph idx="1"/>
          </p:nvPr>
        </p:nvSpPr>
        <p:spPr>
          <a:xfrm>
            <a:off x="838200" y="1036782"/>
            <a:ext cx="10515600" cy="5456093"/>
          </a:xfrm>
        </p:spPr>
        <p:txBody>
          <a:bodyPr>
            <a:normAutofit/>
          </a:bodyPr>
          <a:lstStyle/>
          <a:p>
            <a:pPr marL="0" indent="0">
              <a:buNone/>
            </a:pPr>
            <a:r>
              <a:rPr lang="en-US" sz="2400" dirty="0"/>
              <a:t>To make sure there is no confusion in the version of Python that we will be using:</a:t>
            </a:r>
          </a:p>
          <a:p>
            <a:r>
              <a:rPr lang="en-US" sz="2400" strike="sngStrike" dirty="0"/>
              <a:t>Edit your </a:t>
            </a:r>
            <a:r>
              <a:rPr lang="en-US" sz="2400" strike="sngStrike" dirty="0">
                <a:solidFill>
                  <a:srgbClr val="00B0F0"/>
                </a:solidFill>
              </a:rPr>
              <a:t>.bashrc </a:t>
            </a:r>
            <a:r>
              <a:rPr lang="en-US" sz="2400" strike="sngStrike" dirty="0"/>
              <a:t>file to remove Anaconda from your path variable.</a:t>
            </a:r>
          </a:p>
          <a:p>
            <a:r>
              <a:rPr lang="en-US" sz="2400" dirty="0"/>
              <a:t>To upgrade python to the latest version (3.8.2)</a:t>
            </a:r>
          </a:p>
          <a:p>
            <a:pPr marL="0" indent="0">
              <a:spcBef>
                <a:spcPts val="0"/>
              </a:spcBef>
              <a:buNone/>
            </a:pPr>
            <a:r>
              <a:rPr lang="en-US" sz="2400" dirty="0">
                <a:solidFill>
                  <a:srgbClr val="C00000"/>
                </a:solidFill>
              </a:rPr>
              <a:t>	</a:t>
            </a:r>
            <a:r>
              <a:rPr lang="en-US" sz="2400" dirty="0"/>
              <a:t>$</a:t>
            </a:r>
            <a:r>
              <a:rPr lang="en-US" sz="2400" dirty="0">
                <a:solidFill>
                  <a:srgbClr val="C00000"/>
                </a:solidFill>
              </a:rPr>
              <a:t> sudo apt update</a:t>
            </a:r>
          </a:p>
          <a:p>
            <a:pPr marL="0" indent="0">
              <a:spcBef>
                <a:spcPts val="0"/>
              </a:spcBef>
              <a:buNone/>
            </a:pPr>
            <a:r>
              <a:rPr lang="en-US" sz="2400" dirty="0">
                <a:solidFill>
                  <a:srgbClr val="C00000"/>
                </a:solidFill>
              </a:rPr>
              <a:t>	</a:t>
            </a:r>
            <a:r>
              <a:rPr lang="en-US" sz="2400" dirty="0"/>
              <a:t>$</a:t>
            </a:r>
            <a:r>
              <a:rPr lang="en-US" sz="2400" dirty="0">
                <a:solidFill>
                  <a:srgbClr val="C00000"/>
                </a:solidFill>
              </a:rPr>
              <a:t> sudo apt -y upgrade</a:t>
            </a:r>
          </a:p>
          <a:p>
            <a:r>
              <a:rPr lang="en-US" sz="2400" dirty="0"/>
              <a:t>To install the mrjob package, used later in map/reduce coding:</a:t>
            </a:r>
          </a:p>
          <a:p>
            <a:pPr marL="0" indent="0">
              <a:spcBef>
                <a:spcPts val="0"/>
              </a:spcBef>
              <a:buNone/>
            </a:pPr>
            <a:r>
              <a:rPr lang="en-US" sz="2400" dirty="0">
                <a:solidFill>
                  <a:srgbClr val="C00000"/>
                </a:solidFill>
              </a:rPr>
              <a:t>	</a:t>
            </a:r>
            <a:r>
              <a:rPr lang="en-US" sz="2400" dirty="0"/>
              <a:t>$</a:t>
            </a:r>
            <a:r>
              <a:rPr lang="en-US" sz="2400" dirty="0">
                <a:solidFill>
                  <a:srgbClr val="C00000"/>
                </a:solidFill>
              </a:rPr>
              <a:t> sudo apt update</a:t>
            </a:r>
          </a:p>
          <a:p>
            <a:pPr marL="0" indent="0">
              <a:spcBef>
                <a:spcPts val="0"/>
              </a:spcBef>
              <a:buNone/>
            </a:pPr>
            <a:r>
              <a:rPr lang="en-US" sz="2400" dirty="0">
                <a:solidFill>
                  <a:srgbClr val="C00000"/>
                </a:solidFill>
              </a:rPr>
              <a:t>	</a:t>
            </a:r>
            <a:r>
              <a:rPr lang="en-US" sz="2400" dirty="0"/>
              <a:t>$</a:t>
            </a:r>
            <a:r>
              <a:rPr lang="en-US" sz="2400" dirty="0">
                <a:solidFill>
                  <a:srgbClr val="C00000"/>
                </a:solidFill>
              </a:rPr>
              <a:t> sudo apt install python3-pip</a:t>
            </a:r>
          </a:p>
          <a:p>
            <a:pPr marL="0" indent="0">
              <a:spcBef>
                <a:spcPts val="0"/>
              </a:spcBef>
              <a:buNone/>
            </a:pPr>
            <a:r>
              <a:rPr lang="en-US" sz="2400" dirty="0">
                <a:solidFill>
                  <a:srgbClr val="C00000"/>
                </a:solidFill>
              </a:rPr>
              <a:t>	</a:t>
            </a:r>
            <a:r>
              <a:rPr lang="en-US" sz="2400" dirty="0"/>
              <a:t>$</a:t>
            </a:r>
            <a:r>
              <a:rPr lang="en-US" sz="2400" dirty="0">
                <a:solidFill>
                  <a:srgbClr val="C00000"/>
                </a:solidFill>
              </a:rPr>
              <a:t> pip3 install mrjob</a:t>
            </a:r>
          </a:p>
          <a:p>
            <a:pPr>
              <a:spcBef>
                <a:spcPts val="1200"/>
              </a:spcBef>
            </a:pPr>
            <a:r>
              <a:rPr lang="en-US" sz="2400" dirty="0"/>
              <a:t>To verify the version of Python and pip3:</a:t>
            </a:r>
          </a:p>
          <a:p>
            <a:pPr marL="0" indent="0">
              <a:spcBef>
                <a:spcPts val="0"/>
              </a:spcBef>
              <a:buNone/>
            </a:pPr>
            <a:r>
              <a:rPr lang="en-US" sz="2400" dirty="0"/>
              <a:t>	$ </a:t>
            </a:r>
            <a:r>
              <a:rPr lang="en-US" sz="2400" dirty="0">
                <a:solidFill>
                  <a:srgbClr val="C00000"/>
                </a:solidFill>
              </a:rPr>
              <a:t>python3 --version</a:t>
            </a:r>
          </a:p>
          <a:p>
            <a:pPr marL="0" indent="0">
              <a:spcBef>
                <a:spcPts val="0"/>
              </a:spcBef>
              <a:buNone/>
            </a:pPr>
            <a:r>
              <a:rPr lang="en-US" sz="2400" dirty="0">
                <a:solidFill>
                  <a:srgbClr val="C00000"/>
                </a:solidFill>
              </a:rPr>
              <a:t>	</a:t>
            </a:r>
            <a:r>
              <a:rPr lang="en-US" sz="2400" dirty="0">
                <a:solidFill>
                  <a:srgbClr val="00B050"/>
                </a:solidFill>
              </a:rPr>
              <a:t>Python 3.8.10</a:t>
            </a:r>
          </a:p>
          <a:p>
            <a:pPr marL="0" indent="0">
              <a:spcBef>
                <a:spcPts val="1200"/>
              </a:spcBef>
              <a:buNone/>
            </a:pPr>
            <a:r>
              <a:rPr lang="en-US" sz="2400" dirty="0"/>
              <a:t>	$ </a:t>
            </a:r>
            <a:r>
              <a:rPr lang="en-US" sz="2400" dirty="0">
                <a:solidFill>
                  <a:srgbClr val="C00000"/>
                </a:solidFill>
              </a:rPr>
              <a:t>pip3 --version</a:t>
            </a:r>
          </a:p>
          <a:p>
            <a:pPr marL="0" indent="0">
              <a:spcBef>
                <a:spcPts val="0"/>
              </a:spcBef>
              <a:buNone/>
            </a:pPr>
            <a:r>
              <a:rPr lang="en-US" sz="2400" dirty="0"/>
              <a:t>	</a:t>
            </a:r>
            <a:r>
              <a:rPr lang="en-US" sz="2400" dirty="0">
                <a:solidFill>
                  <a:srgbClr val="00B050"/>
                </a:solidFill>
              </a:rPr>
              <a:t>pip 20.0.2 from /usr/lib/python3/dist-packages/pip (python 3.8)</a:t>
            </a:r>
          </a:p>
        </p:txBody>
      </p:sp>
      <p:sp>
        <p:nvSpPr>
          <p:cNvPr id="4" name="Footer Placeholder 3">
            <a:extLst>
              <a:ext uri="{FF2B5EF4-FFF2-40B4-BE49-F238E27FC236}">
                <a16:creationId xmlns:a16="http://schemas.microsoft.com/office/drawing/2014/main" id="{AD7C861A-CCB1-4C25-B653-C0ED49E1C2EB}"/>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9B230A33-C8A7-44B6-A32C-DD694CD2BE7B}"/>
              </a:ext>
            </a:extLst>
          </p:cNvPr>
          <p:cNvSpPr>
            <a:spLocks noGrp="1"/>
          </p:cNvSpPr>
          <p:nvPr>
            <p:ph type="sldNum" sz="quarter" idx="12"/>
          </p:nvPr>
        </p:nvSpPr>
        <p:spPr/>
        <p:txBody>
          <a:bodyPr/>
          <a:lstStyle/>
          <a:p>
            <a:fld id="{A9CC7422-6785-4937-ADD4-925A9EA90A0C}" type="slidenum">
              <a:rPr lang="en-US" smtClean="0"/>
              <a:t>23</a:t>
            </a:fld>
            <a:endParaRPr lang="en-US"/>
          </a:p>
        </p:txBody>
      </p:sp>
    </p:spTree>
    <p:extLst>
      <p:ext uri="{BB962C8B-B14F-4D97-AF65-F5344CB8AC3E}">
        <p14:creationId xmlns:p14="http://schemas.microsoft.com/office/powerpoint/2010/main" val="38031672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Downloading Hadoop</a:t>
            </a:r>
          </a:p>
        </p:txBody>
      </p:sp>
      <p:sp>
        <p:nvSpPr>
          <p:cNvPr id="3" name="Content Placeholder 2"/>
          <p:cNvSpPr>
            <a:spLocks noGrp="1"/>
          </p:cNvSpPr>
          <p:nvPr>
            <p:ph idx="1"/>
          </p:nvPr>
        </p:nvSpPr>
        <p:spPr>
          <a:xfrm>
            <a:off x="653143" y="1597891"/>
            <a:ext cx="11280710" cy="4579072"/>
          </a:xfrm>
        </p:spPr>
        <p:txBody>
          <a:bodyPr>
            <a:normAutofit/>
          </a:bodyPr>
          <a:lstStyle/>
          <a:p>
            <a:r>
              <a:rPr lang="en-US" sz="2400" dirty="0"/>
              <a:t>Login to Ubuntu as the user </a:t>
            </a:r>
            <a:r>
              <a:rPr lang="en-US" sz="2400" dirty="0">
                <a:solidFill>
                  <a:srgbClr val="00B0F0"/>
                </a:solidFill>
              </a:rPr>
              <a:t>hadoop</a:t>
            </a:r>
            <a:endParaRPr lang="en-US" sz="2400" dirty="0"/>
          </a:p>
          <a:p>
            <a:r>
              <a:rPr lang="en-US" sz="2400" dirty="0"/>
              <a:t>Open a terminal and execute the following commands:</a:t>
            </a:r>
          </a:p>
          <a:p>
            <a:pPr marL="0" indent="0">
              <a:spcBef>
                <a:spcPts val="1800"/>
              </a:spcBef>
              <a:buNone/>
            </a:pPr>
            <a:r>
              <a:rPr lang="en-US" sz="2400" dirty="0"/>
              <a:t>$ </a:t>
            </a:r>
            <a:r>
              <a:rPr lang="en-US" sz="2400" dirty="0">
                <a:solidFill>
                  <a:srgbClr val="C00000"/>
                </a:solidFill>
              </a:rPr>
              <a:t>cd ~</a:t>
            </a:r>
          </a:p>
          <a:p>
            <a:r>
              <a:rPr lang="en-US" sz="2400" dirty="0"/>
              <a:t>Download the (tar and zip) Hadoop installation file to your machine:</a:t>
            </a:r>
          </a:p>
          <a:p>
            <a:pPr marL="0" indent="0">
              <a:buNone/>
            </a:pPr>
            <a:r>
              <a:rPr lang="en-US" sz="2400" dirty="0"/>
              <a:t>$ </a:t>
            </a:r>
            <a:r>
              <a:rPr lang="en-US" sz="2300" dirty="0">
                <a:solidFill>
                  <a:srgbClr val="C00000"/>
                </a:solidFill>
              </a:rPr>
              <a:t>wget </a:t>
            </a:r>
            <a:r>
              <a:rPr lang="en-US" sz="2300" dirty="0">
                <a:solidFill>
                  <a:srgbClr val="C00000"/>
                </a:solidFill>
                <a:hlinkClick r:id="rId2"/>
              </a:rPr>
              <a:t>https://dlcdn.apache.org/hadoop/common/hadoop-3.3.3/hadoop-3.3.3.tar.gz</a:t>
            </a:r>
            <a:r>
              <a:rPr lang="en-US" sz="2300" dirty="0">
                <a:solidFill>
                  <a:srgbClr val="C00000"/>
                </a:solidFill>
              </a:rPr>
              <a:t> </a:t>
            </a:r>
          </a:p>
          <a:p>
            <a:r>
              <a:rPr lang="en-US" sz="2400" dirty="0"/>
              <a:t>Unzip and extract the file </a:t>
            </a:r>
            <a:r>
              <a:rPr lang="en-US" sz="2400" i="1" dirty="0">
                <a:solidFill>
                  <a:srgbClr val="00B050"/>
                </a:solidFill>
              </a:rPr>
              <a:t>hadoop-3.3.3.tar.gz</a:t>
            </a:r>
            <a:r>
              <a:rPr lang="en-US" sz="2400" dirty="0"/>
              <a:t>. This will create the folder </a:t>
            </a:r>
            <a:r>
              <a:rPr lang="en-US" sz="2400" i="1" dirty="0"/>
              <a:t>hadoop-3.3.3</a:t>
            </a:r>
            <a:r>
              <a:rPr lang="en-US" sz="2400" dirty="0"/>
              <a:t>:</a:t>
            </a:r>
          </a:p>
          <a:p>
            <a:pPr marL="0" indent="0">
              <a:buNone/>
            </a:pPr>
            <a:r>
              <a:rPr lang="en-US" sz="2400" dirty="0"/>
              <a:t>$ </a:t>
            </a:r>
            <a:r>
              <a:rPr lang="en-US" sz="2400" dirty="0">
                <a:solidFill>
                  <a:srgbClr val="C00000"/>
                </a:solidFill>
              </a:rPr>
              <a:t>tar xzf hadoop-3.3.3.tar.gz</a:t>
            </a:r>
          </a:p>
          <a:p>
            <a:r>
              <a:rPr lang="en-US" sz="2400" dirty="0"/>
              <a:t>Rename the folder to simply </a:t>
            </a:r>
            <a:r>
              <a:rPr lang="en-US" sz="2400" i="1" dirty="0"/>
              <a:t>hadoop</a:t>
            </a:r>
            <a:r>
              <a:rPr lang="en-US" sz="2400" dirty="0"/>
              <a:t>:</a:t>
            </a:r>
          </a:p>
          <a:p>
            <a:pPr marL="0" indent="0">
              <a:buNone/>
            </a:pPr>
            <a:r>
              <a:rPr lang="en-US" sz="2400" dirty="0"/>
              <a:t>$ </a:t>
            </a:r>
            <a:r>
              <a:rPr lang="en-US" sz="2400" dirty="0">
                <a:solidFill>
                  <a:srgbClr val="C00000"/>
                </a:solidFill>
              </a:rPr>
              <a:t>mv hadoop-3.3.3 ~/hadoop</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24</a:t>
            </a:fld>
            <a:endParaRPr lang="en-US"/>
          </a:p>
        </p:txBody>
      </p:sp>
    </p:spTree>
    <p:extLst>
      <p:ext uri="{BB962C8B-B14F-4D97-AF65-F5344CB8AC3E}">
        <p14:creationId xmlns:p14="http://schemas.microsoft.com/office/powerpoint/2010/main" val="28577517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31845"/>
            <a:ext cx="10515600" cy="1158843"/>
          </a:xfrm>
        </p:spPr>
        <p:txBody>
          <a:bodyPr>
            <a:normAutofit/>
          </a:bodyPr>
          <a:lstStyle/>
          <a:p>
            <a:r>
              <a:rPr lang="en-US" sz="4000" dirty="0"/>
              <a:t>Setting up the Environment Variables for  Hadoop</a:t>
            </a:r>
          </a:p>
        </p:txBody>
      </p:sp>
      <p:sp>
        <p:nvSpPr>
          <p:cNvPr id="3" name="Content Placeholder 2"/>
          <p:cNvSpPr>
            <a:spLocks noGrp="1"/>
          </p:cNvSpPr>
          <p:nvPr>
            <p:ph idx="1"/>
          </p:nvPr>
        </p:nvSpPr>
        <p:spPr>
          <a:xfrm>
            <a:off x="838200" y="1623528"/>
            <a:ext cx="10515600" cy="4945224"/>
          </a:xfrm>
        </p:spPr>
        <p:txBody>
          <a:bodyPr>
            <a:normAutofit lnSpcReduction="10000"/>
          </a:bodyPr>
          <a:lstStyle/>
          <a:p>
            <a:r>
              <a:rPr lang="en-US" sz="2400" dirty="0"/>
              <a:t>Add the following lines to the bottom of the file </a:t>
            </a:r>
            <a:r>
              <a:rPr lang="en-US" sz="2400" dirty="0">
                <a:solidFill>
                  <a:srgbClr val="00B0F0"/>
                </a:solidFill>
              </a:rPr>
              <a:t>.bashrc</a:t>
            </a:r>
            <a:r>
              <a:rPr lang="en-US" sz="2400" dirty="0"/>
              <a:t>, in the home directory:</a:t>
            </a:r>
          </a:p>
          <a:p>
            <a:pPr marL="0" indent="0">
              <a:spcBef>
                <a:spcPts val="1200"/>
              </a:spcBef>
              <a:buNone/>
            </a:pPr>
            <a:r>
              <a:rPr lang="en-US" sz="2400" dirty="0">
                <a:solidFill>
                  <a:srgbClr val="C00000"/>
                </a:solidFill>
              </a:rPr>
              <a:t>export HADOOP_HOME=/home/hadoop/hadoop</a:t>
            </a:r>
          </a:p>
          <a:p>
            <a:pPr marL="0" indent="0">
              <a:spcBef>
                <a:spcPts val="600"/>
              </a:spcBef>
              <a:buNone/>
            </a:pPr>
            <a:r>
              <a:rPr lang="en-US" sz="2400" dirty="0">
                <a:solidFill>
                  <a:srgbClr val="C00000"/>
                </a:solidFill>
              </a:rPr>
              <a:t>export HADOOP_INSTALL=$HADOOP_HOME</a:t>
            </a:r>
          </a:p>
          <a:p>
            <a:pPr marL="0" indent="0">
              <a:spcBef>
                <a:spcPts val="600"/>
              </a:spcBef>
              <a:buNone/>
            </a:pPr>
            <a:r>
              <a:rPr lang="en-US" sz="2400" dirty="0">
                <a:solidFill>
                  <a:srgbClr val="C00000"/>
                </a:solidFill>
              </a:rPr>
              <a:t>export HADOOP_MAPRED_HOME=$HADOOP_HOME</a:t>
            </a:r>
          </a:p>
          <a:p>
            <a:pPr marL="0" indent="0">
              <a:spcBef>
                <a:spcPts val="600"/>
              </a:spcBef>
              <a:buNone/>
            </a:pPr>
            <a:r>
              <a:rPr lang="en-US" sz="2400" dirty="0">
                <a:solidFill>
                  <a:srgbClr val="C00000"/>
                </a:solidFill>
              </a:rPr>
              <a:t>export HADOOP_COMMON_HOME=$HADOOP_HOME</a:t>
            </a:r>
          </a:p>
          <a:p>
            <a:pPr marL="0" indent="0">
              <a:spcBef>
                <a:spcPts val="600"/>
              </a:spcBef>
              <a:buNone/>
            </a:pPr>
            <a:r>
              <a:rPr lang="en-US" sz="2400" dirty="0">
                <a:solidFill>
                  <a:srgbClr val="C00000"/>
                </a:solidFill>
              </a:rPr>
              <a:t>export HADOOP_HDFS_HOME=$HADOOP_HOME</a:t>
            </a:r>
          </a:p>
          <a:p>
            <a:pPr marL="0" indent="0">
              <a:spcBef>
                <a:spcPts val="600"/>
              </a:spcBef>
              <a:buNone/>
            </a:pPr>
            <a:r>
              <a:rPr lang="en-US" sz="2400" dirty="0">
                <a:solidFill>
                  <a:srgbClr val="C00000"/>
                </a:solidFill>
              </a:rPr>
              <a:t>export YARN_HOME=$HADOOP_HOME</a:t>
            </a:r>
          </a:p>
          <a:p>
            <a:pPr marL="0" indent="0">
              <a:spcBef>
                <a:spcPts val="600"/>
              </a:spcBef>
              <a:buNone/>
            </a:pPr>
            <a:r>
              <a:rPr lang="en-US" sz="2400" dirty="0">
                <a:solidFill>
                  <a:srgbClr val="C00000"/>
                </a:solidFill>
              </a:rPr>
              <a:t>export HADOOP_COMMON_LIB_NATIVE_DIR=$HADOOP_HOME/lib/native</a:t>
            </a:r>
          </a:p>
          <a:p>
            <a:pPr marL="0" indent="0">
              <a:spcBef>
                <a:spcPts val="600"/>
              </a:spcBef>
              <a:buNone/>
            </a:pPr>
            <a:r>
              <a:rPr lang="en-US" sz="2400" dirty="0">
                <a:solidFill>
                  <a:srgbClr val="C00000"/>
                </a:solidFill>
              </a:rPr>
              <a:t>export PATH=$PATH:$HADOOP_HOME/sbin:$HADOOP_HOME/bin</a:t>
            </a:r>
          </a:p>
          <a:p>
            <a:pPr marL="0" indent="0">
              <a:spcBef>
                <a:spcPts val="600"/>
              </a:spcBef>
              <a:buNone/>
            </a:pPr>
            <a:r>
              <a:rPr lang="en-US" sz="2400" dirty="0">
                <a:solidFill>
                  <a:srgbClr val="C00000"/>
                </a:solidFill>
              </a:rPr>
              <a:t>export LD_LIBRARY_PATH=$HADOOP_HOME/lib/native</a:t>
            </a:r>
          </a:p>
          <a:p>
            <a:pPr>
              <a:spcBef>
                <a:spcPts val="1800"/>
              </a:spcBef>
            </a:pPr>
            <a:r>
              <a:rPr lang="en-US" sz="2400" dirty="0"/>
              <a:t>Execute the command:</a:t>
            </a:r>
          </a:p>
          <a:p>
            <a:pPr marL="0" indent="0">
              <a:spcBef>
                <a:spcPts val="600"/>
              </a:spcBef>
              <a:buNone/>
            </a:pPr>
            <a:r>
              <a:rPr lang="en-US" sz="2400" dirty="0">
                <a:solidFill>
                  <a:srgbClr val="C00000"/>
                </a:solidFill>
              </a:rPr>
              <a:t>	</a:t>
            </a:r>
            <a:r>
              <a:rPr lang="en-US" sz="2400" dirty="0"/>
              <a:t>$</a:t>
            </a:r>
            <a:r>
              <a:rPr lang="en-US" sz="2400" dirty="0">
                <a:solidFill>
                  <a:srgbClr val="C00000"/>
                </a:solidFill>
              </a:rPr>
              <a:t> source .bashrc</a:t>
            </a:r>
          </a:p>
        </p:txBody>
      </p:sp>
      <p:sp>
        <p:nvSpPr>
          <p:cNvPr id="4" name="Footer Placeholder 3"/>
          <p:cNvSpPr>
            <a:spLocks noGrp="1"/>
          </p:cNvSpPr>
          <p:nvPr>
            <p:ph type="ftr" sz="quarter" idx="11"/>
          </p:nvPr>
        </p:nvSpPr>
        <p:spPr/>
        <p:txBody>
          <a:bodyPr/>
          <a:lstStyle/>
          <a:p>
            <a:r>
              <a:rPr lang="en-US" dirty="0"/>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25</a:t>
            </a:fld>
            <a:endParaRPr lang="en-US"/>
          </a:p>
        </p:txBody>
      </p:sp>
    </p:spTree>
    <p:extLst>
      <p:ext uri="{BB962C8B-B14F-4D97-AF65-F5344CB8AC3E}">
        <p14:creationId xmlns:p14="http://schemas.microsoft.com/office/powerpoint/2010/main" val="37041058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38200" y="365126"/>
            <a:ext cx="10515600" cy="826366"/>
          </a:xfrm>
        </p:spPr>
        <p:txBody>
          <a:bodyPr/>
          <a:lstStyle/>
          <a:p>
            <a:r>
              <a:rPr lang="en-US" dirty="0"/>
              <a:t>Setting up Configuration Files</a:t>
            </a:r>
          </a:p>
        </p:txBody>
      </p:sp>
      <p:sp>
        <p:nvSpPr>
          <p:cNvPr id="3" name="Content Placeholder 2"/>
          <p:cNvSpPr>
            <a:spLocks noGrp="1"/>
          </p:cNvSpPr>
          <p:nvPr>
            <p:ph idx="1"/>
          </p:nvPr>
        </p:nvSpPr>
        <p:spPr>
          <a:xfrm>
            <a:off x="838200" y="1394692"/>
            <a:ext cx="10515600" cy="4961658"/>
          </a:xfrm>
        </p:spPr>
        <p:txBody>
          <a:bodyPr>
            <a:noAutofit/>
          </a:bodyPr>
          <a:lstStyle/>
          <a:p>
            <a:r>
              <a:rPr lang="en-US" sz="2400" dirty="0"/>
              <a:t>Edit the file </a:t>
            </a:r>
            <a:r>
              <a:rPr lang="en-US" sz="2400" dirty="0">
                <a:solidFill>
                  <a:srgbClr val="00B0F0"/>
                </a:solidFill>
              </a:rPr>
              <a:t>$HADOOP_HOME/etc/hadoop/hadoop-env.sh </a:t>
            </a:r>
            <a:r>
              <a:rPr lang="en-US" sz="2400" dirty="0"/>
              <a:t>file and set the JAVA_HOME environment variable as per the java install on your system:</a:t>
            </a:r>
          </a:p>
          <a:p>
            <a:pPr marL="0" indent="0">
              <a:buNone/>
            </a:pPr>
            <a:r>
              <a:rPr lang="en-US" sz="2400" dirty="0"/>
              <a:t>	</a:t>
            </a:r>
            <a:r>
              <a:rPr lang="en-US" sz="2400" dirty="0">
                <a:solidFill>
                  <a:srgbClr val="C00000"/>
                </a:solidFill>
              </a:rPr>
              <a:t>export JAVA_HOME=/usr/lib/jvm/java-8-openjdk-amd64</a:t>
            </a:r>
          </a:p>
          <a:p>
            <a:r>
              <a:rPr lang="en-US" sz="2400" dirty="0"/>
              <a:t>In the directory </a:t>
            </a:r>
            <a:r>
              <a:rPr lang="en-US" sz="2400" dirty="0">
                <a:solidFill>
                  <a:srgbClr val="00B0F0"/>
                </a:solidFill>
              </a:rPr>
              <a:t>$HADOOP_HOME/etc/hadoop</a:t>
            </a:r>
            <a:r>
              <a:rPr lang="en-US" sz="2400" dirty="0"/>
              <a:t>, edit the following files as shown:</a:t>
            </a:r>
          </a:p>
          <a:p>
            <a:pPr marL="0" indent="0">
              <a:buNone/>
            </a:pPr>
            <a:r>
              <a:rPr lang="en-US" sz="2400" dirty="0"/>
              <a:t>For file </a:t>
            </a:r>
            <a:r>
              <a:rPr lang="en-US" sz="2400" dirty="0">
                <a:solidFill>
                  <a:srgbClr val="00B0F0"/>
                </a:solidFill>
              </a:rPr>
              <a:t>core-site.xml</a:t>
            </a:r>
            <a:r>
              <a:rPr lang="en-US" sz="2400" dirty="0"/>
              <a:t>, replace the text </a:t>
            </a:r>
            <a:r>
              <a:rPr lang="en-US" sz="2400" i="1" dirty="0"/>
              <a:t>&lt;configuration&gt; &lt;/configuration&gt; </a:t>
            </a:r>
            <a:r>
              <a:rPr lang="en-US" sz="2400" dirty="0"/>
              <a:t>with the following lines:</a:t>
            </a:r>
          </a:p>
          <a:p>
            <a:pPr marL="0" indent="0">
              <a:spcBef>
                <a:spcPts val="600"/>
              </a:spcBef>
              <a:buNone/>
            </a:pPr>
            <a:r>
              <a:rPr lang="en-US" sz="2400" dirty="0">
                <a:solidFill>
                  <a:srgbClr val="C00000"/>
                </a:solidFill>
              </a:rPr>
              <a:t>&lt;configuration&gt;</a:t>
            </a:r>
          </a:p>
          <a:p>
            <a:pPr marL="0" indent="0">
              <a:spcBef>
                <a:spcPts val="600"/>
              </a:spcBef>
              <a:buNone/>
            </a:pPr>
            <a:r>
              <a:rPr lang="en-US" sz="2400" dirty="0">
                <a:solidFill>
                  <a:srgbClr val="C00000"/>
                </a:solidFill>
              </a:rPr>
              <a:t>&lt;property&gt;</a:t>
            </a:r>
          </a:p>
          <a:p>
            <a:pPr marL="0" indent="0">
              <a:spcBef>
                <a:spcPts val="600"/>
              </a:spcBef>
              <a:buNone/>
            </a:pPr>
            <a:r>
              <a:rPr lang="en-US" sz="2400" dirty="0">
                <a:solidFill>
                  <a:srgbClr val="C00000"/>
                </a:solidFill>
              </a:rPr>
              <a:t>     &lt;name&gt;fs.default.name&lt;/name&gt;</a:t>
            </a:r>
          </a:p>
          <a:p>
            <a:pPr marL="0" indent="0">
              <a:spcBef>
                <a:spcPts val="600"/>
              </a:spcBef>
              <a:buNone/>
            </a:pPr>
            <a:r>
              <a:rPr lang="en-US" sz="2400" dirty="0">
                <a:solidFill>
                  <a:srgbClr val="C00000"/>
                </a:solidFill>
              </a:rPr>
              <a:t>     &lt;value&gt;hdfs://localhost:9000&lt;/value&gt;</a:t>
            </a:r>
          </a:p>
          <a:p>
            <a:pPr marL="0" indent="0">
              <a:spcBef>
                <a:spcPts val="600"/>
              </a:spcBef>
              <a:buNone/>
            </a:pPr>
            <a:r>
              <a:rPr lang="en-US" sz="2400" dirty="0">
                <a:solidFill>
                  <a:srgbClr val="C00000"/>
                </a:solidFill>
              </a:rPr>
              <a:t>&lt;/property&gt;</a:t>
            </a:r>
          </a:p>
          <a:p>
            <a:pPr marL="0" indent="0">
              <a:spcBef>
                <a:spcPts val="600"/>
              </a:spcBef>
              <a:buNone/>
            </a:pPr>
            <a:r>
              <a:rPr lang="en-US" sz="2400" dirty="0">
                <a:solidFill>
                  <a:srgbClr val="C00000"/>
                </a:solidFill>
              </a:rPr>
              <a:t>&lt;/configuration&gt;</a:t>
            </a:r>
          </a:p>
          <a:p>
            <a:pPr marL="0" indent="0">
              <a:spcBef>
                <a:spcPts val="600"/>
              </a:spcBef>
              <a:buNone/>
            </a:pPr>
            <a:endParaRPr lang="en-US" sz="2400" dirty="0">
              <a:solidFill>
                <a:srgbClr val="C00000"/>
              </a:solidFill>
            </a:endParaRP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26</a:t>
            </a:fld>
            <a:endParaRPr lang="en-US"/>
          </a:p>
        </p:txBody>
      </p:sp>
    </p:spTree>
    <p:extLst>
      <p:ext uri="{BB962C8B-B14F-4D97-AF65-F5344CB8AC3E}">
        <p14:creationId xmlns:p14="http://schemas.microsoft.com/office/powerpoint/2010/main" val="1190711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10539"/>
            <a:ext cx="10515600" cy="5928373"/>
          </a:xfrm>
        </p:spPr>
        <p:txBody>
          <a:bodyPr>
            <a:normAutofit fontScale="92500" lnSpcReduction="10000"/>
          </a:bodyPr>
          <a:lstStyle/>
          <a:p>
            <a:r>
              <a:rPr lang="en-US" sz="2600" dirty="0"/>
              <a:t>For file </a:t>
            </a:r>
            <a:r>
              <a:rPr lang="en-US" sz="2600" dirty="0">
                <a:solidFill>
                  <a:srgbClr val="00B0F0"/>
                </a:solidFill>
              </a:rPr>
              <a:t>hdfs-site.xml</a:t>
            </a:r>
            <a:r>
              <a:rPr lang="en-US" sz="2600" dirty="0"/>
              <a:t>, replace </a:t>
            </a:r>
            <a:r>
              <a:rPr lang="en-US" sz="2600" i="1" dirty="0"/>
              <a:t>&lt;configuration&gt; … &lt;/configuration&gt; </a:t>
            </a:r>
            <a:r>
              <a:rPr lang="en-US" sz="2600" dirty="0"/>
              <a:t>with the following:</a:t>
            </a:r>
          </a:p>
          <a:p>
            <a:pPr marL="0" indent="0">
              <a:spcBef>
                <a:spcPts val="1800"/>
              </a:spcBef>
              <a:buNone/>
            </a:pPr>
            <a:r>
              <a:rPr lang="en-US" sz="2600" dirty="0">
                <a:solidFill>
                  <a:srgbClr val="C00000"/>
                </a:solidFill>
              </a:rPr>
              <a:t>&lt;configuration&gt;</a:t>
            </a:r>
          </a:p>
          <a:p>
            <a:pPr marL="0" indent="0">
              <a:spcBef>
                <a:spcPts val="400"/>
              </a:spcBef>
              <a:buNone/>
            </a:pPr>
            <a:r>
              <a:rPr lang="en-US" sz="2600" dirty="0">
                <a:solidFill>
                  <a:srgbClr val="C00000"/>
                </a:solidFill>
              </a:rPr>
              <a:t>&lt;property&gt;</a:t>
            </a:r>
          </a:p>
          <a:p>
            <a:pPr marL="0" indent="0">
              <a:spcBef>
                <a:spcPts val="400"/>
              </a:spcBef>
              <a:buNone/>
            </a:pPr>
            <a:r>
              <a:rPr lang="en-US" sz="2600" dirty="0">
                <a:solidFill>
                  <a:srgbClr val="C00000"/>
                </a:solidFill>
              </a:rPr>
              <a:t>   &lt;name&gt;</a:t>
            </a:r>
            <a:r>
              <a:rPr lang="en-US" sz="2600" dirty="0" err="1">
                <a:solidFill>
                  <a:srgbClr val="C00000"/>
                </a:solidFill>
              </a:rPr>
              <a:t>dfs.replication</a:t>
            </a:r>
            <a:r>
              <a:rPr lang="en-US" sz="2600" dirty="0">
                <a:solidFill>
                  <a:srgbClr val="C00000"/>
                </a:solidFill>
              </a:rPr>
              <a:t>&lt;/name&gt;</a:t>
            </a:r>
          </a:p>
          <a:p>
            <a:pPr marL="0" indent="0">
              <a:spcBef>
                <a:spcPts val="400"/>
              </a:spcBef>
              <a:buNone/>
            </a:pPr>
            <a:r>
              <a:rPr lang="en-US" sz="2600" dirty="0">
                <a:solidFill>
                  <a:srgbClr val="C00000"/>
                </a:solidFill>
              </a:rPr>
              <a:t>   &lt;value&gt;1&lt;/value&gt;</a:t>
            </a:r>
          </a:p>
          <a:p>
            <a:pPr marL="0" indent="0">
              <a:spcBef>
                <a:spcPts val="400"/>
              </a:spcBef>
              <a:buNone/>
            </a:pPr>
            <a:r>
              <a:rPr lang="en-US" sz="2600" dirty="0">
                <a:solidFill>
                  <a:srgbClr val="C00000"/>
                </a:solidFill>
              </a:rPr>
              <a:t>&lt;/property&gt;</a:t>
            </a:r>
          </a:p>
          <a:p>
            <a:pPr marL="0" indent="0">
              <a:spcBef>
                <a:spcPts val="400"/>
              </a:spcBef>
              <a:buNone/>
            </a:pPr>
            <a:r>
              <a:rPr lang="en-US" sz="2600" dirty="0">
                <a:solidFill>
                  <a:srgbClr val="C00000"/>
                </a:solidFill>
              </a:rPr>
              <a:t>&lt;property&gt;</a:t>
            </a:r>
          </a:p>
          <a:p>
            <a:pPr marL="0" indent="0">
              <a:spcBef>
                <a:spcPts val="400"/>
              </a:spcBef>
              <a:buNone/>
            </a:pPr>
            <a:r>
              <a:rPr lang="en-US" sz="2600" dirty="0">
                <a:solidFill>
                  <a:srgbClr val="C00000"/>
                </a:solidFill>
              </a:rPr>
              <a:t>    &lt;name&gt;</a:t>
            </a:r>
            <a:r>
              <a:rPr lang="en-US" sz="2600" dirty="0" err="1">
                <a:solidFill>
                  <a:srgbClr val="C00000"/>
                </a:solidFill>
              </a:rPr>
              <a:t>dfs.name.dir</a:t>
            </a:r>
            <a:r>
              <a:rPr lang="en-US" sz="2600" dirty="0">
                <a:solidFill>
                  <a:srgbClr val="C00000"/>
                </a:solidFill>
              </a:rPr>
              <a:t>&lt;/name&gt;</a:t>
            </a:r>
          </a:p>
          <a:p>
            <a:pPr marL="0" indent="0">
              <a:spcBef>
                <a:spcPts val="400"/>
              </a:spcBef>
              <a:buNone/>
            </a:pPr>
            <a:r>
              <a:rPr lang="en-US" sz="2600" dirty="0">
                <a:solidFill>
                  <a:srgbClr val="C00000"/>
                </a:solidFill>
              </a:rPr>
              <a:t>    &lt;value&gt;file:///home/hadoop/hadoopdata/hdfs/namenode&lt;/value&gt;</a:t>
            </a:r>
          </a:p>
          <a:p>
            <a:pPr marL="0" indent="0">
              <a:spcBef>
                <a:spcPts val="400"/>
              </a:spcBef>
              <a:buNone/>
            </a:pPr>
            <a:r>
              <a:rPr lang="en-US" sz="2600" dirty="0">
                <a:solidFill>
                  <a:srgbClr val="C00000"/>
                </a:solidFill>
              </a:rPr>
              <a:t>&lt;/property&gt;</a:t>
            </a:r>
          </a:p>
          <a:p>
            <a:pPr marL="0" indent="0">
              <a:spcBef>
                <a:spcPts val="400"/>
              </a:spcBef>
              <a:buNone/>
            </a:pPr>
            <a:r>
              <a:rPr lang="en-US" sz="2600" dirty="0">
                <a:solidFill>
                  <a:srgbClr val="C00000"/>
                </a:solidFill>
              </a:rPr>
              <a:t>&lt;property&gt;</a:t>
            </a:r>
          </a:p>
          <a:p>
            <a:pPr marL="0" indent="0">
              <a:spcBef>
                <a:spcPts val="400"/>
              </a:spcBef>
              <a:buNone/>
            </a:pPr>
            <a:r>
              <a:rPr lang="en-US" sz="2600" dirty="0">
                <a:solidFill>
                  <a:srgbClr val="C00000"/>
                </a:solidFill>
              </a:rPr>
              <a:t>    &lt;name&gt;</a:t>
            </a:r>
            <a:r>
              <a:rPr lang="en-US" sz="2600" dirty="0" err="1">
                <a:solidFill>
                  <a:srgbClr val="C00000"/>
                </a:solidFill>
              </a:rPr>
              <a:t>dfs.data.dir</a:t>
            </a:r>
            <a:r>
              <a:rPr lang="en-US" sz="2600" dirty="0">
                <a:solidFill>
                  <a:srgbClr val="C00000"/>
                </a:solidFill>
              </a:rPr>
              <a:t>&lt;/name&gt;</a:t>
            </a:r>
          </a:p>
          <a:p>
            <a:pPr marL="0" indent="0">
              <a:spcBef>
                <a:spcPts val="400"/>
              </a:spcBef>
              <a:buNone/>
            </a:pPr>
            <a:r>
              <a:rPr lang="en-US" sz="2600" dirty="0">
                <a:solidFill>
                  <a:srgbClr val="C00000"/>
                </a:solidFill>
              </a:rPr>
              <a:t>    &lt;value&gt;file:///home/hadoop/hadoopdata/hdfs/datanode&lt;/value&gt;</a:t>
            </a:r>
          </a:p>
          <a:p>
            <a:pPr marL="0" indent="0">
              <a:spcBef>
                <a:spcPts val="400"/>
              </a:spcBef>
              <a:buNone/>
            </a:pPr>
            <a:r>
              <a:rPr lang="en-US" sz="2600" dirty="0">
                <a:solidFill>
                  <a:srgbClr val="C00000"/>
                </a:solidFill>
              </a:rPr>
              <a:t>&lt;/property&gt;</a:t>
            </a:r>
          </a:p>
          <a:p>
            <a:pPr marL="0" indent="0">
              <a:spcBef>
                <a:spcPts val="400"/>
              </a:spcBef>
              <a:buNone/>
            </a:pPr>
            <a:r>
              <a:rPr lang="en-US" sz="2600" dirty="0">
                <a:solidFill>
                  <a:srgbClr val="C00000"/>
                </a:solidFill>
              </a:rPr>
              <a:t>&lt;/configuration&gt;</a:t>
            </a:r>
          </a:p>
          <a:p>
            <a:pPr marL="0" indent="0">
              <a:buNone/>
            </a:pPr>
            <a:endParaRPr lang="en-US" dirty="0"/>
          </a:p>
          <a:p>
            <a:endParaRPr lang="en-US"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27</a:t>
            </a:fld>
            <a:endParaRPr lang="en-US"/>
          </a:p>
        </p:txBody>
      </p:sp>
    </p:spTree>
    <p:extLst>
      <p:ext uri="{BB962C8B-B14F-4D97-AF65-F5344CB8AC3E}">
        <p14:creationId xmlns:p14="http://schemas.microsoft.com/office/powerpoint/2010/main" val="39713462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73018"/>
            <a:ext cx="10515600" cy="5183332"/>
          </a:xfrm>
        </p:spPr>
        <p:txBody>
          <a:bodyPr/>
          <a:lstStyle/>
          <a:p>
            <a:r>
              <a:rPr lang="en-US" sz="2400" dirty="0"/>
              <a:t>For file </a:t>
            </a:r>
            <a:r>
              <a:rPr lang="en-US" sz="2400" dirty="0">
                <a:solidFill>
                  <a:srgbClr val="00B0F0"/>
                </a:solidFill>
              </a:rPr>
              <a:t>yarn-site.xml</a:t>
            </a:r>
            <a:r>
              <a:rPr lang="en-US" sz="2400" dirty="0"/>
              <a:t>, replace </a:t>
            </a:r>
            <a:r>
              <a:rPr lang="en-US" sz="2400" i="1" dirty="0"/>
              <a:t>&lt;configuration&gt; … &lt;/configuration&gt; </a:t>
            </a:r>
            <a:r>
              <a:rPr lang="en-US" sz="2400" dirty="0"/>
              <a:t>with the following:</a:t>
            </a:r>
          </a:p>
          <a:p>
            <a:pPr marL="0" indent="0">
              <a:buNone/>
            </a:pPr>
            <a:r>
              <a:rPr lang="en-US" sz="2400" dirty="0">
                <a:solidFill>
                  <a:srgbClr val="C00000"/>
                </a:solidFill>
              </a:rPr>
              <a:t>&lt;configuration&gt;</a:t>
            </a:r>
          </a:p>
          <a:p>
            <a:pPr marL="0" indent="0">
              <a:buNone/>
            </a:pPr>
            <a:r>
              <a:rPr lang="en-US" sz="2400" dirty="0">
                <a:solidFill>
                  <a:srgbClr val="C00000"/>
                </a:solidFill>
              </a:rPr>
              <a:t> &lt;property&gt;</a:t>
            </a:r>
          </a:p>
          <a:p>
            <a:pPr marL="0" indent="0">
              <a:buNone/>
            </a:pPr>
            <a:r>
              <a:rPr lang="en-US" sz="2400" dirty="0">
                <a:solidFill>
                  <a:srgbClr val="C00000"/>
                </a:solidFill>
              </a:rPr>
              <a:t>  &lt;name&gt;yarn.nodemanager.aux-services&lt;/name&gt;</a:t>
            </a:r>
          </a:p>
          <a:p>
            <a:pPr marL="0" indent="0">
              <a:buNone/>
            </a:pPr>
            <a:r>
              <a:rPr lang="en-US" sz="2400" dirty="0">
                <a:solidFill>
                  <a:srgbClr val="C00000"/>
                </a:solidFill>
              </a:rPr>
              <a:t>    &lt;value&gt;mapreduce_shuffle&lt;/value&gt;</a:t>
            </a:r>
          </a:p>
          <a:p>
            <a:pPr marL="0" indent="0">
              <a:buNone/>
            </a:pPr>
            <a:r>
              <a:rPr lang="en-US" sz="2400" dirty="0">
                <a:solidFill>
                  <a:srgbClr val="C00000"/>
                </a:solidFill>
              </a:rPr>
              <a:t> &lt;/property&gt;</a:t>
            </a:r>
          </a:p>
          <a:p>
            <a:pPr marL="0" indent="0">
              <a:buNone/>
            </a:pPr>
            <a:r>
              <a:rPr lang="en-US" sz="2400" dirty="0">
                <a:solidFill>
                  <a:srgbClr val="C00000"/>
                </a:solidFill>
              </a:rPr>
              <a:t>&lt;/configuration&gt;</a:t>
            </a:r>
          </a:p>
          <a:p>
            <a:pPr marL="0" indent="0">
              <a:buNone/>
            </a:pPr>
            <a:endParaRPr lang="en-US"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28</a:t>
            </a:fld>
            <a:endParaRPr lang="en-US"/>
          </a:p>
        </p:txBody>
      </p:sp>
    </p:spTree>
    <p:extLst>
      <p:ext uri="{BB962C8B-B14F-4D97-AF65-F5344CB8AC3E}">
        <p14:creationId xmlns:p14="http://schemas.microsoft.com/office/powerpoint/2010/main" val="1355212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52582"/>
            <a:ext cx="10515600" cy="6268893"/>
          </a:xfrm>
        </p:spPr>
        <p:txBody>
          <a:bodyPr>
            <a:normAutofit fontScale="77500" lnSpcReduction="20000"/>
          </a:bodyPr>
          <a:lstStyle/>
          <a:p>
            <a:r>
              <a:rPr lang="en-US" dirty="0"/>
              <a:t>For file </a:t>
            </a:r>
            <a:r>
              <a:rPr lang="en-US" dirty="0">
                <a:solidFill>
                  <a:srgbClr val="00B0F0"/>
                </a:solidFill>
              </a:rPr>
              <a:t>mapred-site.xml</a:t>
            </a:r>
            <a:r>
              <a:rPr lang="en-US" dirty="0"/>
              <a:t>, replace </a:t>
            </a:r>
            <a:r>
              <a:rPr lang="en-US" i="1" dirty="0"/>
              <a:t>&lt;configuration&gt; … &lt;/configuration&gt; </a:t>
            </a:r>
            <a:r>
              <a:rPr lang="en-US" dirty="0"/>
              <a:t>with the following:</a:t>
            </a:r>
          </a:p>
          <a:p>
            <a:pPr marL="0" indent="0">
              <a:spcBef>
                <a:spcPts val="1800"/>
              </a:spcBef>
              <a:buNone/>
            </a:pPr>
            <a:r>
              <a:rPr lang="en-US" dirty="0">
                <a:solidFill>
                  <a:srgbClr val="C00000"/>
                </a:solidFill>
              </a:rPr>
              <a:t>&lt;configuration&gt;</a:t>
            </a:r>
          </a:p>
          <a:p>
            <a:pPr marL="0" indent="0">
              <a:spcBef>
                <a:spcPts val="600"/>
              </a:spcBef>
              <a:buNone/>
            </a:pPr>
            <a:r>
              <a:rPr lang="en-US" dirty="0">
                <a:solidFill>
                  <a:srgbClr val="C00000"/>
                </a:solidFill>
              </a:rPr>
              <a:t> &lt;property&gt;</a:t>
            </a:r>
          </a:p>
          <a:p>
            <a:pPr marL="0" indent="0">
              <a:spcBef>
                <a:spcPts val="600"/>
              </a:spcBef>
              <a:buNone/>
            </a:pPr>
            <a:r>
              <a:rPr lang="en-US" dirty="0">
                <a:solidFill>
                  <a:srgbClr val="C00000"/>
                </a:solidFill>
              </a:rPr>
              <a:t>  &lt;name&gt;mapreduce.framework.name&lt;/name&gt;</a:t>
            </a:r>
          </a:p>
          <a:p>
            <a:pPr marL="0" indent="0">
              <a:spcBef>
                <a:spcPts val="600"/>
              </a:spcBef>
              <a:buNone/>
            </a:pPr>
            <a:r>
              <a:rPr lang="en-US" dirty="0">
                <a:solidFill>
                  <a:srgbClr val="C00000"/>
                </a:solidFill>
              </a:rPr>
              <a:t>   &lt;value&gt;yarn&lt;/value&gt;</a:t>
            </a:r>
          </a:p>
          <a:p>
            <a:pPr marL="0" indent="0">
              <a:spcBef>
                <a:spcPts val="600"/>
              </a:spcBef>
              <a:buNone/>
            </a:pPr>
            <a:r>
              <a:rPr lang="en-US" dirty="0">
                <a:solidFill>
                  <a:srgbClr val="C00000"/>
                </a:solidFill>
              </a:rPr>
              <a:t> &lt;/property&gt;</a:t>
            </a:r>
          </a:p>
          <a:p>
            <a:pPr marL="0" indent="0">
              <a:spcBef>
                <a:spcPts val="600"/>
              </a:spcBef>
              <a:buNone/>
            </a:pPr>
            <a:r>
              <a:rPr lang="en-US" dirty="0">
                <a:solidFill>
                  <a:srgbClr val="C00000"/>
                </a:solidFill>
              </a:rPr>
              <a:t> &lt;property&gt;</a:t>
            </a:r>
          </a:p>
          <a:p>
            <a:pPr marL="0" indent="0">
              <a:spcBef>
                <a:spcPts val="600"/>
              </a:spcBef>
              <a:buNone/>
            </a:pPr>
            <a:r>
              <a:rPr lang="en-US" dirty="0">
                <a:solidFill>
                  <a:srgbClr val="C00000"/>
                </a:solidFill>
              </a:rPr>
              <a:t>   &lt;name&gt;yarn.app.mapreduce.am.env&lt;/name&gt;</a:t>
            </a:r>
          </a:p>
          <a:p>
            <a:pPr marL="0" indent="0">
              <a:spcBef>
                <a:spcPts val="600"/>
              </a:spcBef>
              <a:buNone/>
            </a:pPr>
            <a:r>
              <a:rPr lang="en-US" dirty="0">
                <a:solidFill>
                  <a:srgbClr val="C00000"/>
                </a:solidFill>
              </a:rPr>
              <a:t>   &lt;value&gt;HADOOP_MAPRED_HOME=${HADOOP_HOME}&lt;/value&gt;</a:t>
            </a:r>
          </a:p>
          <a:p>
            <a:pPr marL="0" indent="0">
              <a:spcBef>
                <a:spcPts val="600"/>
              </a:spcBef>
              <a:buNone/>
            </a:pPr>
            <a:r>
              <a:rPr lang="en-US" dirty="0">
                <a:solidFill>
                  <a:srgbClr val="C00000"/>
                </a:solidFill>
              </a:rPr>
              <a:t> &lt;/property&gt;</a:t>
            </a:r>
          </a:p>
          <a:p>
            <a:pPr marL="0" indent="0">
              <a:spcBef>
                <a:spcPts val="600"/>
              </a:spcBef>
              <a:buNone/>
            </a:pPr>
            <a:r>
              <a:rPr lang="en-US" dirty="0">
                <a:solidFill>
                  <a:srgbClr val="C00000"/>
                </a:solidFill>
              </a:rPr>
              <a:t> &lt;property&gt;</a:t>
            </a:r>
          </a:p>
          <a:p>
            <a:pPr marL="0" indent="0">
              <a:spcBef>
                <a:spcPts val="600"/>
              </a:spcBef>
              <a:buNone/>
            </a:pPr>
            <a:r>
              <a:rPr lang="en-US" dirty="0">
                <a:solidFill>
                  <a:srgbClr val="C00000"/>
                </a:solidFill>
              </a:rPr>
              <a:t>   &lt;name&gt;mapreduce.map.env&lt;/name&gt;</a:t>
            </a:r>
          </a:p>
          <a:p>
            <a:pPr marL="0" indent="0">
              <a:spcBef>
                <a:spcPts val="600"/>
              </a:spcBef>
              <a:buNone/>
            </a:pPr>
            <a:r>
              <a:rPr lang="en-US" dirty="0">
                <a:solidFill>
                  <a:srgbClr val="C00000"/>
                </a:solidFill>
              </a:rPr>
              <a:t>   &lt;value&gt;HADOOP_MAPRED_HOME=${HADOOP_HOME}&lt;/value&gt;</a:t>
            </a:r>
          </a:p>
          <a:p>
            <a:pPr marL="0" indent="0">
              <a:spcBef>
                <a:spcPts val="600"/>
              </a:spcBef>
              <a:buNone/>
            </a:pPr>
            <a:r>
              <a:rPr lang="en-US" dirty="0">
                <a:solidFill>
                  <a:srgbClr val="C00000"/>
                </a:solidFill>
              </a:rPr>
              <a:t> &lt;/property&gt;</a:t>
            </a:r>
          </a:p>
          <a:p>
            <a:pPr marL="0" indent="0">
              <a:spcBef>
                <a:spcPts val="600"/>
              </a:spcBef>
              <a:buNone/>
            </a:pPr>
            <a:r>
              <a:rPr lang="en-US" dirty="0">
                <a:solidFill>
                  <a:srgbClr val="C00000"/>
                </a:solidFill>
              </a:rPr>
              <a:t> &lt;property&gt;</a:t>
            </a:r>
          </a:p>
          <a:p>
            <a:pPr marL="0" indent="0">
              <a:spcBef>
                <a:spcPts val="600"/>
              </a:spcBef>
              <a:buNone/>
            </a:pPr>
            <a:r>
              <a:rPr lang="en-US" dirty="0">
                <a:solidFill>
                  <a:srgbClr val="C00000"/>
                </a:solidFill>
              </a:rPr>
              <a:t>   &lt;name&gt;mapreduce.reduce.env&lt;/name&gt;</a:t>
            </a:r>
          </a:p>
          <a:p>
            <a:pPr marL="0" indent="0">
              <a:spcBef>
                <a:spcPts val="600"/>
              </a:spcBef>
              <a:buNone/>
            </a:pPr>
            <a:r>
              <a:rPr lang="en-US" dirty="0">
                <a:solidFill>
                  <a:srgbClr val="C00000"/>
                </a:solidFill>
              </a:rPr>
              <a:t>   &lt;value&gt;HADOOP_MAPRED_HOME=${HADOOP_HOME}&lt;/value&gt;</a:t>
            </a:r>
          </a:p>
          <a:p>
            <a:pPr marL="0" indent="0">
              <a:spcBef>
                <a:spcPts val="600"/>
              </a:spcBef>
              <a:buNone/>
            </a:pPr>
            <a:r>
              <a:rPr lang="en-US" dirty="0">
                <a:solidFill>
                  <a:srgbClr val="C00000"/>
                </a:solidFill>
              </a:rPr>
              <a:t> &lt;/property&gt;</a:t>
            </a:r>
          </a:p>
          <a:p>
            <a:pPr marL="0" indent="0">
              <a:spcBef>
                <a:spcPts val="600"/>
              </a:spcBef>
              <a:buNone/>
            </a:pPr>
            <a:r>
              <a:rPr lang="en-US" dirty="0">
                <a:solidFill>
                  <a:srgbClr val="C00000"/>
                </a:solidFill>
              </a:rPr>
              <a:t>&lt;/configuration&gt;</a:t>
            </a:r>
          </a:p>
          <a:p>
            <a:pPr marL="0" indent="0">
              <a:buNone/>
            </a:pPr>
            <a:endParaRPr lang="en-US"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29</a:t>
            </a:fld>
            <a:endParaRPr lang="en-US"/>
          </a:p>
        </p:txBody>
      </p:sp>
    </p:spTree>
    <p:extLst>
      <p:ext uri="{BB962C8B-B14F-4D97-AF65-F5344CB8AC3E}">
        <p14:creationId xmlns:p14="http://schemas.microsoft.com/office/powerpoint/2010/main" val="4189951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38765"/>
          </a:xfrm>
        </p:spPr>
        <p:txBody>
          <a:bodyPr>
            <a:normAutofit fontScale="90000"/>
          </a:bodyPr>
          <a:lstStyle/>
          <a:p>
            <a:r>
              <a:rPr lang="en-US" dirty="0"/>
              <a:t>What Makes Hadoop important?</a:t>
            </a:r>
          </a:p>
        </p:txBody>
      </p:sp>
      <p:sp>
        <p:nvSpPr>
          <p:cNvPr id="3" name="Content Placeholder 2"/>
          <p:cNvSpPr>
            <a:spLocks noGrp="1"/>
          </p:cNvSpPr>
          <p:nvPr>
            <p:ph idx="1"/>
          </p:nvPr>
        </p:nvSpPr>
        <p:spPr>
          <a:xfrm>
            <a:off x="441788" y="987971"/>
            <a:ext cx="11301573" cy="5733504"/>
          </a:xfrm>
        </p:spPr>
        <p:txBody>
          <a:bodyPr>
            <a:normAutofit fontScale="92500" lnSpcReduction="20000"/>
          </a:bodyPr>
          <a:lstStyle/>
          <a:p>
            <a:r>
              <a:rPr lang="en-US" i="1" dirty="0"/>
              <a:t>Ability to store and process huge amounts of any kind of data, quickly:</a:t>
            </a:r>
          </a:p>
          <a:p>
            <a:pPr marL="457200" lvl="1" indent="0">
              <a:buNone/>
            </a:pPr>
            <a:r>
              <a:rPr lang="en-US" sz="2500" dirty="0"/>
              <a:t>With data volumes and varieties constantly increasing, e.g. social media and IoT.</a:t>
            </a:r>
          </a:p>
          <a:p>
            <a:pPr>
              <a:spcBef>
                <a:spcPts val="1200"/>
              </a:spcBef>
            </a:pPr>
            <a:r>
              <a:rPr lang="en-US" i="1" dirty="0"/>
              <a:t>Computing power:</a:t>
            </a:r>
          </a:p>
          <a:p>
            <a:pPr marL="457200" lvl="1" indent="0">
              <a:buNone/>
            </a:pPr>
            <a:r>
              <a:rPr lang="en-US" dirty="0"/>
              <a:t>A distributed computing model to process big data fast - More computing nodes </a:t>
            </a:r>
            <a:r>
              <a:rPr lang="en-US" dirty="0">
                <a:sym typeface="Wingdings" panose="05000000000000000000" pitchFamily="2" charset="2"/>
              </a:rPr>
              <a:t></a:t>
            </a:r>
            <a:r>
              <a:rPr lang="en-US" dirty="0"/>
              <a:t> More processing.</a:t>
            </a:r>
          </a:p>
          <a:p>
            <a:pPr>
              <a:spcBef>
                <a:spcPts val="1200"/>
              </a:spcBef>
            </a:pPr>
            <a:r>
              <a:rPr lang="en-US" i="1" dirty="0"/>
              <a:t>Fault tolerance:</a:t>
            </a:r>
          </a:p>
          <a:p>
            <a:pPr marL="457200" lvl="1" indent="0">
              <a:buNone/>
            </a:pPr>
            <a:r>
              <a:rPr lang="en-US" sz="2500" dirty="0"/>
              <a:t>Multiple copies of all data are stored automatically in different nodes. In case of hardware failure (i.e. a node goes down), jobs are automatically redirected to other nodes</a:t>
            </a:r>
          </a:p>
          <a:p>
            <a:pPr>
              <a:spcBef>
                <a:spcPts val="1200"/>
              </a:spcBef>
            </a:pPr>
            <a:r>
              <a:rPr lang="en-US" i="1" dirty="0"/>
              <a:t>Flexibility:</a:t>
            </a:r>
          </a:p>
          <a:p>
            <a:pPr marL="457200" lvl="1" indent="0">
              <a:buNone/>
            </a:pPr>
            <a:r>
              <a:rPr lang="en-US" sz="2600" dirty="0"/>
              <a:t>Unlike traditional relational databases, you don’t have to preprocess data before storing it. You can store data (e.g. unstructured data like text, images and videos) and later process it. </a:t>
            </a:r>
          </a:p>
          <a:p>
            <a:pPr marL="228600" lvl="1">
              <a:spcBef>
                <a:spcPts val="1200"/>
              </a:spcBef>
            </a:pPr>
            <a:r>
              <a:rPr lang="en-US" sz="2800" i="1" dirty="0"/>
              <a:t>Low cost:</a:t>
            </a:r>
          </a:p>
          <a:p>
            <a:pPr marL="457200" lvl="1" indent="0">
              <a:buNone/>
            </a:pPr>
            <a:r>
              <a:rPr lang="en-US" sz="2600" dirty="0"/>
              <a:t>It is a free open-source framework that uses commodity hardware to store large data.</a:t>
            </a:r>
          </a:p>
          <a:p>
            <a:pPr>
              <a:spcBef>
                <a:spcPts val="1200"/>
              </a:spcBef>
            </a:pPr>
            <a:r>
              <a:rPr lang="en-US" i="1" dirty="0"/>
              <a:t>Scalability: </a:t>
            </a:r>
          </a:p>
          <a:p>
            <a:pPr marL="457200" lvl="1" indent="0">
              <a:buNone/>
            </a:pPr>
            <a:r>
              <a:rPr lang="en-US" sz="2600" dirty="0"/>
              <a:t>System can grow to handle more data and processing simply by adding more nodes.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3</a:t>
            </a:fld>
            <a:endParaRPr lang="en-US"/>
          </a:p>
        </p:txBody>
      </p:sp>
    </p:spTree>
    <p:extLst>
      <p:ext uri="{BB962C8B-B14F-4D97-AF65-F5344CB8AC3E}">
        <p14:creationId xmlns:p14="http://schemas.microsoft.com/office/powerpoint/2010/main" val="15640974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86927"/>
            <a:ext cx="10515600" cy="5090035"/>
          </a:xfrm>
        </p:spPr>
        <p:txBody>
          <a:bodyPr>
            <a:normAutofit lnSpcReduction="10000"/>
          </a:bodyPr>
          <a:lstStyle/>
          <a:p>
            <a:r>
              <a:rPr lang="en-US" sz="2400" dirty="0"/>
              <a:t>Creating the directories </a:t>
            </a:r>
            <a:r>
              <a:rPr lang="en-US" sz="2400" dirty="0">
                <a:solidFill>
                  <a:srgbClr val="00B0F0"/>
                </a:solidFill>
              </a:rPr>
              <a:t>datanode</a:t>
            </a:r>
            <a:r>
              <a:rPr lang="en-US" sz="2400" dirty="0"/>
              <a:t> and </a:t>
            </a:r>
            <a:r>
              <a:rPr lang="en-US" sz="2400" dirty="0">
                <a:solidFill>
                  <a:srgbClr val="00B0F0"/>
                </a:solidFill>
              </a:rPr>
              <a:t>namenode</a:t>
            </a:r>
            <a:r>
              <a:rPr lang="en-US" sz="2400" dirty="0"/>
              <a:t>:</a:t>
            </a:r>
          </a:p>
          <a:p>
            <a:pPr marL="0" indent="0">
              <a:buNone/>
            </a:pPr>
            <a:r>
              <a:rPr lang="en-US" sz="2400" dirty="0"/>
              <a:t>	$ </a:t>
            </a:r>
            <a:r>
              <a:rPr lang="en-US" sz="2400" dirty="0">
                <a:solidFill>
                  <a:srgbClr val="C00000"/>
                </a:solidFill>
              </a:rPr>
              <a:t>cd $HADOOP_HOME</a:t>
            </a:r>
          </a:p>
          <a:p>
            <a:pPr marL="0" indent="0">
              <a:buNone/>
            </a:pPr>
            <a:r>
              <a:rPr lang="en-US" sz="2400" dirty="0"/>
              <a:t>	$ </a:t>
            </a:r>
            <a:r>
              <a:rPr lang="en-US" sz="2400" dirty="0">
                <a:solidFill>
                  <a:srgbClr val="C00000"/>
                </a:solidFill>
              </a:rPr>
              <a:t>mkdir -p hadoopdata/hdfs/datanode</a:t>
            </a:r>
          </a:p>
          <a:p>
            <a:pPr marL="0" indent="0">
              <a:buNone/>
            </a:pPr>
            <a:r>
              <a:rPr lang="en-US" sz="2400" dirty="0"/>
              <a:t>	$ </a:t>
            </a:r>
            <a:r>
              <a:rPr lang="en-US" sz="2400" dirty="0">
                <a:solidFill>
                  <a:srgbClr val="C00000"/>
                </a:solidFill>
              </a:rPr>
              <a:t>mkdir -p hadoopdata/hdfs/namenode</a:t>
            </a:r>
          </a:p>
          <a:p>
            <a:pPr marL="0" indent="0">
              <a:spcBef>
                <a:spcPts val="1800"/>
              </a:spcBef>
              <a:buNone/>
            </a:pPr>
            <a:r>
              <a:rPr lang="en-US" sz="2400" dirty="0"/>
              <a:t>	$ </a:t>
            </a:r>
            <a:r>
              <a:rPr lang="en-US" sz="2400" dirty="0">
                <a:solidFill>
                  <a:srgbClr val="C00000"/>
                </a:solidFill>
              </a:rPr>
              <a:t>cd ~</a:t>
            </a:r>
          </a:p>
          <a:p>
            <a:pPr marL="0" indent="0">
              <a:buNone/>
            </a:pPr>
            <a:r>
              <a:rPr lang="en-US" sz="2400" dirty="0"/>
              <a:t>	$ </a:t>
            </a:r>
            <a:r>
              <a:rPr lang="en-US" sz="2400" dirty="0">
                <a:solidFill>
                  <a:srgbClr val="C00000"/>
                </a:solidFill>
              </a:rPr>
              <a:t>hdfs namenode -format</a:t>
            </a:r>
          </a:p>
          <a:p>
            <a:pPr>
              <a:spcBef>
                <a:spcPts val="1800"/>
              </a:spcBef>
            </a:pPr>
            <a:r>
              <a:rPr lang="en-US" sz="2400" dirty="0"/>
              <a:t>Start Hadoop cluster:</a:t>
            </a:r>
          </a:p>
          <a:p>
            <a:pPr marL="0" indent="0">
              <a:buNone/>
            </a:pPr>
            <a:r>
              <a:rPr lang="en-US" sz="2400" dirty="0"/>
              <a:t>	$ </a:t>
            </a:r>
            <a:r>
              <a:rPr lang="en-US" sz="2400" dirty="0">
                <a:solidFill>
                  <a:srgbClr val="C00000"/>
                </a:solidFill>
              </a:rPr>
              <a:t>start-dfs.sh</a:t>
            </a:r>
          </a:p>
          <a:p>
            <a:pPr marL="0" indent="0">
              <a:buNone/>
            </a:pPr>
            <a:r>
              <a:rPr lang="en-US" sz="2400" dirty="0"/>
              <a:t>	$ </a:t>
            </a:r>
            <a:r>
              <a:rPr lang="en-US" sz="2400" dirty="0">
                <a:solidFill>
                  <a:srgbClr val="C00000"/>
                </a:solidFill>
              </a:rPr>
              <a:t>start-yarn.sh</a:t>
            </a:r>
          </a:p>
          <a:p>
            <a:r>
              <a:rPr lang="en-US" sz="2400" dirty="0"/>
              <a:t>Alternatively, you can start all services with the command:</a:t>
            </a:r>
          </a:p>
          <a:p>
            <a:pPr marL="0" indent="0">
              <a:buNone/>
            </a:pPr>
            <a:r>
              <a:rPr lang="en-US" sz="2400" dirty="0">
                <a:solidFill>
                  <a:srgbClr val="C00000"/>
                </a:solidFill>
              </a:rPr>
              <a:t>	</a:t>
            </a:r>
            <a:r>
              <a:rPr lang="en-US" sz="2400" dirty="0"/>
              <a:t>$</a:t>
            </a:r>
            <a:r>
              <a:rPr lang="en-US" sz="2400" dirty="0">
                <a:solidFill>
                  <a:srgbClr val="C00000"/>
                </a:solidFill>
              </a:rPr>
              <a:t> start-all.sh</a:t>
            </a:r>
          </a:p>
          <a:p>
            <a:pPr marL="0" indent="0">
              <a:buNone/>
            </a:pPr>
            <a:endParaRPr lang="en-US" sz="2400"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30</a:t>
            </a:fld>
            <a:endParaRPr lang="en-US"/>
          </a:p>
        </p:txBody>
      </p:sp>
    </p:spTree>
    <p:extLst>
      <p:ext uri="{BB962C8B-B14F-4D97-AF65-F5344CB8AC3E}">
        <p14:creationId xmlns:p14="http://schemas.microsoft.com/office/powerpoint/2010/main" val="38821612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Accessing Hadoop Services in Browser</a:t>
            </a:r>
          </a:p>
        </p:txBody>
      </p:sp>
      <p:sp>
        <p:nvSpPr>
          <p:cNvPr id="3" name="Content Placeholder 2"/>
          <p:cNvSpPr>
            <a:spLocks noGrp="1"/>
          </p:cNvSpPr>
          <p:nvPr>
            <p:ph idx="1"/>
          </p:nvPr>
        </p:nvSpPr>
        <p:spPr/>
        <p:txBody>
          <a:bodyPr>
            <a:normAutofit/>
          </a:bodyPr>
          <a:lstStyle/>
          <a:p>
            <a:r>
              <a:rPr lang="en-US" sz="2600" dirty="0"/>
              <a:t>Hadoop NameNode starts on default port 9870. </a:t>
            </a:r>
          </a:p>
          <a:p>
            <a:r>
              <a:rPr lang="en-US" sz="2600" dirty="0"/>
              <a:t>To access the server, use the browser to go to </a:t>
            </a:r>
            <a:r>
              <a:rPr lang="en-US" sz="2600" dirty="0">
                <a:solidFill>
                  <a:srgbClr val="00B0F0"/>
                </a:solidFill>
              </a:rPr>
              <a:t>localhost:9870</a:t>
            </a:r>
          </a:p>
          <a:p>
            <a:r>
              <a:rPr lang="en-US" sz="2600" dirty="0"/>
              <a:t>You can click on the "</a:t>
            </a:r>
            <a:r>
              <a:rPr lang="en-US" sz="2600" dirty="0">
                <a:solidFill>
                  <a:srgbClr val="00B0F0"/>
                </a:solidFill>
              </a:rPr>
              <a:t>Utilities</a:t>
            </a:r>
            <a:r>
              <a:rPr lang="en-US" sz="2600" dirty="0"/>
              <a:t>" tab, then select "</a:t>
            </a:r>
            <a:r>
              <a:rPr lang="en-US" sz="2600" dirty="0">
                <a:solidFill>
                  <a:srgbClr val="00B0F0"/>
                </a:solidFill>
              </a:rPr>
              <a:t>Browse the file system</a:t>
            </a:r>
            <a:r>
              <a:rPr lang="en-US" sz="2600" dirty="0"/>
              <a:t>", to browse the HDFS.</a:t>
            </a:r>
          </a:p>
          <a:p>
            <a:r>
              <a:rPr lang="en-US" sz="2600" dirty="0"/>
              <a:t>To get information about the cluster and all applications, use port </a:t>
            </a:r>
            <a:r>
              <a:rPr lang="en-US" sz="2600" dirty="0">
                <a:solidFill>
                  <a:srgbClr val="00B0F0"/>
                </a:solidFill>
              </a:rPr>
              <a:t>8042</a:t>
            </a:r>
            <a:r>
              <a:rPr lang="en-US" sz="2600" dirty="0"/>
              <a:t> </a:t>
            </a:r>
          </a:p>
          <a:p>
            <a:r>
              <a:rPr lang="en-US" sz="2600" dirty="0"/>
              <a:t>Access port </a:t>
            </a:r>
            <a:r>
              <a:rPr lang="en-US" sz="2600" dirty="0">
                <a:solidFill>
                  <a:srgbClr val="00B0F0"/>
                </a:solidFill>
              </a:rPr>
              <a:t>9864</a:t>
            </a:r>
            <a:r>
              <a:rPr lang="en-US" sz="2600" dirty="0"/>
              <a:t> to get details about your Hadoop node.</a:t>
            </a:r>
          </a:p>
          <a:p>
            <a:r>
              <a:rPr lang="en-US" sz="2600" dirty="0"/>
              <a:t>To stop Hadoop:</a:t>
            </a:r>
          </a:p>
          <a:p>
            <a:pPr marL="0" indent="0">
              <a:buNone/>
            </a:pPr>
            <a:r>
              <a:rPr lang="en-US" sz="2600" dirty="0"/>
              <a:t>$ </a:t>
            </a:r>
            <a:r>
              <a:rPr lang="en-US" sz="2600" dirty="0">
                <a:solidFill>
                  <a:srgbClr val="C00000"/>
                </a:solidFill>
              </a:rPr>
              <a:t>stop-all.sh</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31</a:t>
            </a:fld>
            <a:endParaRPr lang="en-US"/>
          </a:p>
        </p:txBody>
      </p:sp>
    </p:spTree>
    <p:extLst>
      <p:ext uri="{BB962C8B-B14F-4D97-AF65-F5344CB8AC3E}">
        <p14:creationId xmlns:p14="http://schemas.microsoft.com/office/powerpoint/2010/main" val="33610778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D13DDAB-F4F7-4520-8B9B-5CDBCABB6FD3}"/>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5DC10826-5713-46DA-A3B3-860041AD6FC6}"/>
              </a:ext>
            </a:extLst>
          </p:cNvPr>
          <p:cNvSpPr>
            <a:spLocks noGrp="1"/>
          </p:cNvSpPr>
          <p:nvPr>
            <p:ph type="sldNum" sz="quarter" idx="12"/>
          </p:nvPr>
        </p:nvSpPr>
        <p:spPr/>
        <p:txBody>
          <a:bodyPr/>
          <a:lstStyle/>
          <a:p>
            <a:fld id="{A9CC7422-6785-4937-ADD4-925A9EA90A0C}" type="slidenum">
              <a:rPr lang="en-US" smtClean="0"/>
              <a:t>32</a:t>
            </a:fld>
            <a:endParaRPr lang="en-US"/>
          </a:p>
        </p:txBody>
      </p:sp>
      <p:pic>
        <p:nvPicPr>
          <p:cNvPr id="9" name="Content Placeholder 8">
            <a:extLst>
              <a:ext uri="{FF2B5EF4-FFF2-40B4-BE49-F238E27FC236}">
                <a16:creationId xmlns:a16="http://schemas.microsoft.com/office/drawing/2014/main" id="{E436EF3D-5FC6-4BCD-B6E1-112921F03ED5}"/>
              </a:ext>
            </a:extLst>
          </p:cNvPr>
          <p:cNvPicPr>
            <a:picLocks noGrp="1" noChangeAspect="1"/>
          </p:cNvPicPr>
          <p:nvPr>
            <p:ph idx="1"/>
          </p:nvPr>
        </p:nvPicPr>
        <p:blipFill>
          <a:blip r:embed="rId2"/>
          <a:stretch>
            <a:fillRect/>
          </a:stretch>
        </p:blipFill>
        <p:spPr>
          <a:xfrm>
            <a:off x="387927" y="408975"/>
            <a:ext cx="11544490" cy="5520770"/>
          </a:xfrm>
          <a:prstGeom prst="rect">
            <a:avLst/>
          </a:prstGeom>
          <a:ln>
            <a:solidFill>
              <a:schemeClr val="accent1"/>
            </a:solidFill>
          </a:ln>
        </p:spPr>
      </p:pic>
    </p:spTree>
    <p:extLst>
      <p:ext uri="{BB962C8B-B14F-4D97-AF65-F5344CB8AC3E}">
        <p14:creationId xmlns:p14="http://schemas.microsoft.com/office/powerpoint/2010/main" val="1860633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17130"/>
          </a:xfrm>
        </p:spPr>
        <p:txBody>
          <a:bodyPr/>
          <a:lstStyle/>
          <a:p>
            <a:r>
              <a:rPr lang="en-US" dirty="0"/>
              <a:t>Hadoop HDFS Commands</a:t>
            </a:r>
          </a:p>
        </p:txBody>
      </p:sp>
      <p:sp>
        <p:nvSpPr>
          <p:cNvPr id="3" name="Content Placeholder 2"/>
          <p:cNvSpPr>
            <a:spLocks noGrp="1"/>
          </p:cNvSpPr>
          <p:nvPr>
            <p:ph idx="1"/>
          </p:nvPr>
        </p:nvSpPr>
        <p:spPr>
          <a:xfrm>
            <a:off x="838199" y="1452058"/>
            <a:ext cx="10818091" cy="4634490"/>
          </a:xfrm>
        </p:spPr>
        <p:txBody>
          <a:bodyPr>
            <a:normAutofit/>
          </a:bodyPr>
          <a:lstStyle/>
          <a:p>
            <a:r>
              <a:rPr lang="en-US" sz="2400" dirty="0"/>
              <a:t>In a Terminal window on Ubuntu, type the following commands to create the directories </a:t>
            </a:r>
            <a:r>
              <a:rPr lang="en-US" sz="2400" dirty="0">
                <a:solidFill>
                  <a:srgbClr val="00B0F0"/>
                </a:solidFill>
              </a:rPr>
              <a:t>/user/mydir</a:t>
            </a:r>
            <a:r>
              <a:rPr lang="en-US" sz="2400" dirty="0"/>
              <a:t> on DFS:</a:t>
            </a:r>
          </a:p>
          <a:p>
            <a:pPr marL="0" indent="0">
              <a:buNone/>
            </a:pPr>
            <a:r>
              <a:rPr lang="en-US" sz="2400" dirty="0"/>
              <a:t>	$ </a:t>
            </a:r>
            <a:r>
              <a:rPr lang="en-US" sz="2400" dirty="0">
                <a:solidFill>
                  <a:srgbClr val="C00000"/>
                </a:solidFill>
              </a:rPr>
              <a:t>hdfs dfs -mkdir /user</a:t>
            </a:r>
          </a:p>
          <a:p>
            <a:pPr marL="0" indent="0">
              <a:buNone/>
            </a:pPr>
            <a:r>
              <a:rPr lang="en-US" sz="2400" dirty="0">
                <a:solidFill>
                  <a:srgbClr val="C00000"/>
                </a:solidFill>
              </a:rPr>
              <a:t>	</a:t>
            </a:r>
            <a:r>
              <a:rPr lang="en-US" sz="2400" dirty="0"/>
              <a:t>$</a:t>
            </a:r>
            <a:r>
              <a:rPr lang="en-US" sz="2400" dirty="0">
                <a:solidFill>
                  <a:srgbClr val="C00000"/>
                </a:solidFill>
              </a:rPr>
              <a:t> hdfs dfs -mkdir /user/mydir</a:t>
            </a:r>
          </a:p>
          <a:p>
            <a:r>
              <a:rPr lang="en-US" sz="2400" dirty="0"/>
              <a:t>To display the contents of a directory on DFS specified by the path </a:t>
            </a:r>
            <a:r>
              <a:rPr lang="en-US" sz="2400" dirty="0">
                <a:solidFill>
                  <a:srgbClr val="00B0F0"/>
                </a:solidFill>
              </a:rPr>
              <a:t>/user/mydir</a:t>
            </a:r>
            <a:r>
              <a:rPr lang="en-US" sz="2400" dirty="0"/>
              <a:t>:</a:t>
            </a:r>
          </a:p>
          <a:p>
            <a:pPr marL="0" indent="0">
              <a:buNone/>
            </a:pPr>
            <a:r>
              <a:rPr lang="en-US" sz="2400" dirty="0"/>
              <a:t>	$ </a:t>
            </a:r>
            <a:r>
              <a:rPr lang="en-US" sz="2400" dirty="0">
                <a:solidFill>
                  <a:srgbClr val="C00000"/>
                </a:solidFill>
              </a:rPr>
              <a:t>hdfs dfs -ls /user/mydir</a:t>
            </a:r>
          </a:p>
          <a:p>
            <a:r>
              <a:rPr lang="en-US" sz="2400" dirty="0"/>
              <a:t>To copy the file or directory from the local file system </a:t>
            </a:r>
            <a:r>
              <a:rPr lang="en-US" sz="2400" dirty="0">
                <a:solidFill>
                  <a:srgbClr val="00B0F0"/>
                </a:solidFill>
              </a:rPr>
              <a:t>(/home/hadoop Desktop/sample.data</a:t>
            </a:r>
            <a:r>
              <a:rPr lang="en-US" sz="2400" dirty="0"/>
              <a:t>) to the destination (</a:t>
            </a:r>
            <a:r>
              <a:rPr lang="en-US" sz="2400" dirty="0">
                <a:solidFill>
                  <a:srgbClr val="00B0F0"/>
                </a:solidFill>
              </a:rPr>
              <a:t>/user/mydir</a:t>
            </a:r>
            <a:r>
              <a:rPr lang="en-US" sz="2400" dirty="0"/>
              <a:t>) within the DFS. First, we’ll create the file sample.data on the Ubuntu file system:</a:t>
            </a:r>
          </a:p>
          <a:p>
            <a:pPr marL="0" indent="0">
              <a:buNone/>
            </a:pPr>
            <a:r>
              <a:rPr lang="en-US" sz="2400" dirty="0"/>
              <a:t>	$ </a:t>
            </a:r>
            <a:r>
              <a:rPr lang="en-US" sz="2400" dirty="0">
                <a:solidFill>
                  <a:srgbClr val="C00000"/>
                </a:solidFill>
              </a:rPr>
              <a:t>touch /home/hadoop/Desktop/sample.data</a:t>
            </a:r>
          </a:p>
          <a:p>
            <a:pPr marL="0" indent="0">
              <a:buNone/>
            </a:pPr>
            <a:r>
              <a:rPr lang="en-US" sz="2400" dirty="0"/>
              <a:t>	$ </a:t>
            </a:r>
            <a:r>
              <a:rPr lang="en-US" sz="2400" dirty="0">
                <a:solidFill>
                  <a:srgbClr val="C00000"/>
                </a:solidFill>
              </a:rPr>
              <a:t>hdfs dfs -put /home/hadoop/Desktop/sample.data  /user/mydir</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33</a:t>
            </a:fld>
            <a:endParaRPr lang="en-US"/>
          </a:p>
        </p:txBody>
      </p:sp>
    </p:spTree>
    <p:extLst>
      <p:ext uri="{BB962C8B-B14F-4D97-AF65-F5344CB8AC3E}">
        <p14:creationId xmlns:p14="http://schemas.microsoft.com/office/powerpoint/2010/main" val="13564161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0291" y="616761"/>
            <a:ext cx="10873509" cy="5867166"/>
          </a:xfrm>
        </p:spPr>
        <p:txBody>
          <a:bodyPr>
            <a:normAutofit fontScale="92500" lnSpcReduction="10000"/>
          </a:bodyPr>
          <a:lstStyle/>
          <a:p>
            <a:r>
              <a:rPr lang="en-US" sz="2200" dirty="0"/>
              <a:t>Similar to the </a:t>
            </a:r>
            <a:r>
              <a:rPr lang="en-US" sz="2200" dirty="0">
                <a:solidFill>
                  <a:srgbClr val="00B0F0"/>
                </a:solidFill>
              </a:rPr>
              <a:t>put</a:t>
            </a:r>
            <a:r>
              <a:rPr lang="en-US" sz="2200" dirty="0"/>
              <a:t> command, we can also use </a:t>
            </a:r>
            <a:r>
              <a:rPr lang="en-US" sz="2200" dirty="0">
                <a:solidFill>
                  <a:srgbClr val="00B0F0"/>
                </a:solidFill>
              </a:rPr>
              <a:t>copyFromLocal</a:t>
            </a:r>
            <a:r>
              <a:rPr lang="en-US" sz="2200" dirty="0">
                <a:solidFill>
                  <a:srgbClr val="C00000"/>
                </a:solidFill>
              </a:rPr>
              <a:t> </a:t>
            </a:r>
            <a:r>
              <a:rPr lang="en-US" sz="2200" dirty="0"/>
              <a:t>but the source is restricted to a local file reference:</a:t>
            </a:r>
          </a:p>
          <a:p>
            <a:pPr marL="0" indent="0">
              <a:buNone/>
            </a:pPr>
            <a:r>
              <a:rPr lang="en-US" sz="2200" dirty="0"/>
              <a:t>	$ </a:t>
            </a:r>
            <a:r>
              <a:rPr lang="en-US" sz="2200" dirty="0">
                <a:solidFill>
                  <a:srgbClr val="C00000"/>
                </a:solidFill>
              </a:rPr>
              <a:t>hdfs dfs -copyFromLocal  /home/hadoop/Desktop/sample.data   /user/mydir</a:t>
            </a:r>
          </a:p>
          <a:p>
            <a:r>
              <a:rPr lang="en-US" sz="2200" dirty="0"/>
              <a:t>To copy a file or directory in HDFS identified by the source to the local file system path identified by local destination:</a:t>
            </a:r>
          </a:p>
          <a:p>
            <a:pPr marL="0" indent="0">
              <a:buNone/>
            </a:pPr>
            <a:r>
              <a:rPr lang="en-US" sz="2200" dirty="0"/>
              <a:t>	$ </a:t>
            </a:r>
            <a:r>
              <a:rPr lang="en-US" sz="2200" dirty="0">
                <a:solidFill>
                  <a:srgbClr val="C00000"/>
                </a:solidFill>
              </a:rPr>
              <a:t>hdfs dfs -get /user/mydir/sample.data  /home/smith/mydir</a:t>
            </a:r>
          </a:p>
          <a:p>
            <a:pPr>
              <a:lnSpc>
                <a:spcPct val="100000"/>
              </a:lnSpc>
            </a:pPr>
            <a:r>
              <a:rPr lang="en-US" sz="2200" dirty="0"/>
              <a:t>To copy a file from the local file system to HDFS:</a:t>
            </a:r>
          </a:p>
          <a:p>
            <a:pPr marL="0" indent="0">
              <a:lnSpc>
                <a:spcPct val="100000"/>
              </a:lnSpc>
              <a:buNone/>
            </a:pPr>
            <a:r>
              <a:rPr lang="en-US" sz="2200" dirty="0"/>
              <a:t>	$ </a:t>
            </a:r>
            <a:r>
              <a:rPr lang="en-US" sz="2200" dirty="0">
                <a:solidFill>
                  <a:srgbClr val="C00000"/>
                </a:solidFill>
              </a:rPr>
              <a:t>hdfs dfs -put /home/smith/mydir  /user/mydir</a:t>
            </a:r>
          </a:p>
          <a:p>
            <a:r>
              <a:rPr lang="en-US" sz="2200" dirty="0"/>
              <a:t>Similar to the </a:t>
            </a:r>
            <a:r>
              <a:rPr lang="en-US" sz="2200" dirty="0">
                <a:solidFill>
                  <a:srgbClr val="00B0F0"/>
                </a:solidFill>
              </a:rPr>
              <a:t>get</a:t>
            </a:r>
            <a:r>
              <a:rPr lang="en-US" sz="2200" dirty="0"/>
              <a:t> command, </a:t>
            </a:r>
            <a:r>
              <a:rPr lang="en-US" sz="2200" dirty="0">
                <a:solidFill>
                  <a:srgbClr val="00B0F0"/>
                </a:solidFill>
              </a:rPr>
              <a:t>copyToLocal</a:t>
            </a:r>
            <a:r>
              <a:rPr lang="en-US" sz="2200" dirty="0"/>
              <a:t> copies a file however the destination is restricted to a local file:</a:t>
            </a:r>
          </a:p>
          <a:p>
            <a:pPr marL="0" indent="0">
              <a:buNone/>
            </a:pPr>
            <a:r>
              <a:rPr lang="en-US" sz="2200" dirty="0"/>
              <a:t>	$ </a:t>
            </a:r>
            <a:r>
              <a:rPr lang="en-US" sz="2200" dirty="0">
                <a:solidFill>
                  <a:srgbClr val="C00000"/>
                </a:solidFill>
              </a:rPr>
              <a:t>hdfs dfs -copyToLocal /user/mydir/sample  /home/hadoop</a:t>
            </a:r>
          </a:p>
          <a:p>
            <a:r>
              <a:rPr lang="en-US" sz="2200" dirty="0"/>
              <a:t>To display the contents of a file residing on DFS:</a:t>
            </a:r>
          </a:p>
          <a:p>
            <a:pPr marL="0" indent="0">
              <a:buNone/>
            </a:pPr>
            <a:r>
              <a:rPr lang="en-US" sz="2200" dirty="0"/>
              <a:t>	$ </a:t>
            </a:r>
            <a:r>
              <a:rPr lang="en-US" sz="2200" dirty="0">
                <a:solidFill>
                  <a:srgbClr val="C00000"/>
                </a:solidFill>
              </a:rPr>
              <a:t>hdfs dfs -cat /user/mydir/sample.data</a:t>
            </a:r>
          </a:p>
          <a:p>
            <a:r>
              <a:rPr lang="en-US" sz="2200" dirty="0"/>
              <a:t>To move a file or directory within HDFS:</a:t>
            </a:r>
          </a:p>
          <a:p>
            <a:pPr marL="0" indent="0">
              <a:buNone/>
            </a:pPr>
            <a:r>
              <a:rPr lang="en-US" sz="2200" dirty="0"/>
              <a:t>	$ </a:t>
            </a:r>
            <a:r>
              <a:rPr lang="en-US" sz="2200" dirty="0">
                <a:solidFill>
                  <a:srgbClr val="C00000"/>
                </a:solidFill>
              </a:rPr>
              <a:t>hadoop fs -mv /user/mydir/sample.data  /user/anotherdir</a:t>
            </a:r>
          </a:p>
          <a:p>
            <a:pPr marL="0" indent="0">
              <a:buNone/>
            </a:pPr>
            <a:r>
              <a:rPr lang="en-US" sz="2200" dirty="0"/>
              <a:t>The command assumes that you have the folder /user/anotherdir on DFS.</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34</a:t>
            </a:fld>
            <a:endParaRPr lang="en-US"/>
          </a:p>
        </p:txBody>
      </p:sp>
    </p:spTree>
    <p:extLst>
      <p:ext uri="{BB962C8B-B14F-4D97-AF65-F5344CB8AC3E}">
        <p14:creationId xmlns:p14="http://schemas.microsoft.com/office/powerpoint/2010/main" val="20430754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57013"/>
            <a:ext cx="10515600" cy="5119950"/>
          </a:xfrm>
        </p:spPr>
        <p:txBody>
          <a:bodyPr/>
          <a:lstStyle/>
          <a:p>
            <a:r>
              <a:rPr lang="en-US" sz="2400" dirty="0"/>
              <a:t>To copy a file or directory within HDFS:</a:t>
            </a:r>
          </a:p>
          <a:p>
            <a:pPr marL="0" indent="0">
              <a:buNone/>
            </a:pPr>
            <a:r>
              <a:rPr lang="en-US" sz="2400" dirty="0"/>
              <a:t>	$ </a:t>
            </a:r>
            <a:r>
              <a:rPr lang="en-US" sz="2400" dirty="0">
                <a:solidFill>
                  <a:srgbClr val="C00000"/>
                </a:solidFill>
              </a:rPr>
              <a:t>hadoop fs -cp /user/mydir/data.txt  /user/mydir2</a:t>
            </a:r>
          </a:p>
          <a:p>
            <a:r>
              <a:rPr lang="en-US" sz="2400" dirty="0"/>
              <a:t>To remove a file or empty a directory:</a:t>
            </a:r>
          </a:p>
          <a:p>
            <a:pPr marL="0" indent="0">
              <a:buNone/>
            </a:pPr>
            <a:r>
              <a:rPr lang="en-US" sz="2400" dirty="0"/>
              <a:t>	$ </a:t>
            </a:r>
            <a:r>
              <a:rPr lang="en-US" sz="2400" dirty="0">
                <a:solidFill>
                  <a:srgbClr val="C00000"/>
                </a:solidFill>
              </a:rPr>
              <a:t>hdfs dfs -rm /user/mydir/sample.data</a:t>
            </a:r>
            <a:endParaRPr lang="en-US" sz="2400" dirty="0"/>
          </a:p>
          <a:p>
            <a:r>
              <a:rPr lang="en-US" sz="2400" dirty="0"/>
              <a:t>To remove a directory with all of its contents:</a:t>
            </a:r>
          </a:p>
          <a:p>
            <a:pPr marL="0" indent="0">
              <a:buNone/>
            </a:pPr>
            <a:r>
              <a:rPr lang="en-US" sz="2400" dirty="0"/>
              <a:t>	$ </a:t>
            </a:r>
            <a:r>
              <a:rPr lang="en-US" sz="2400" dirty="0">
                <a:solidFill>
                  <a:srgbClr val="C00000"/>
                </a:solidFill>
              </a:rPr>
              <a:t>hdfs dfs -rm -r /user</a:t>
            </a:r>
          </a:p>
          <a:p>
            <a:r>
              <a:rPr lang="en-US" sz="2400" dirty="0"/>
              <a:t>To change the owner of a file. The -R option makes the changes recursively:</a:t>
            </a:r>
          </a:p>
          <a:p>
            <a:pPr marL="0" indent="0">
              <a:buNone/>
            </a:pPr>
            <a:r>
              <a:rPr lang="en-US" sz="2400" dirty="0"/>
              <a:t>	$ </a:t>
            </a:r>
            <a:r>
              <a:rPr lang="en-US" sz="2400" dirty="0">
                <a:solidFill>
                  <a:srgbClr val="C00000"/>
                </a:solidFill>
              </a:rPr>
              <a:t>hdfs dfs -chown -R joe /hadoop/logs </a:t>
            </a:r>
          </a:p>
          <a:p>
            <a:r>
              <a:rPr lang="en-US" sz="2400" dirty="0"/>
              <a:t>changes the permissions of files. With -R, makes the change recursively:</a:t>
            </a:r>
          </a:p>
          <a:p>
            <a:pPr marL="0" indent="0">
              <a:buNone/>
            </a:pPr>
            <a:r>
              <a:rPr lang="en-US" sz="2400" dirty="0"/>
              <a:t>	 $ </a:t>
            </a:r>
            <a:r>
              <a:rPr lang="en-US" sz="2400" dirty="0">
                <a:solidFill>
                  <a:srgbClr val="C00000"/>
                </a:solidFill>
              </a:rPr>
              <a:t>hdfs dfs -chmod 777 /user/dir1/sample</a:t>
            </a:r>
          </a:p>
          <a:p>
            <a:pPr marL="0" indent="0">
              <a:buNone/>
            </a:pPr>
            <a:endParaRPr lang="en-US" dirty="0"/>
          </a:p>
          <a:p>
            <a:pPr marL="0" indent="0">
              <a:buNone/>
            </a:pPr>
            <a:endParaRPr lang="en-US" dirty="0"/>
          </a:p>
          <a:p>
            <a:endParaRPr lang="en-US"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35</a:t>
            </a:fld>
            <a:endParaRPr lang="en-US"/>
          </a:p>
        </p:txBody>
      </p:sp>
    </p:spTree>
    <p:extLst>
      <p:ext uri="{BB962C8B-B14F-4D97-AF65-F5344CB8AC3E}">
        <p14:creationId xmlns:p14="http://schemas.microsoft.com/office/powerpoint/2010/main" val="18143019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MapReduce</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36</a:t>
            </a:fld>
            <a:endParaRPr lang="en-US"/>
          </a:p>
        </p:txBody>
      </p:sp>
    </p:spTree>
    <p:extLst>
      <p:ext uri="{BB962C8B-B14F-4D97-AF65-F5344CB8AC3E}">
        <p14:creationId xmlns:p14="http://schemas.microsoft.com/office/powerpoint/2010/main" val="4043366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106683"/>
          </a:xfrm>
        </p:spPr>
        <p:txBody>
          <a:bodyPr/>
          <a:lstStyle/>
          <a:p>
            <a:r>
              <a:rPr lang="en-US" dirty="0"/>
              <a:t>Examples</a:t>
            </a:r>
          </a:p>
        </p:txBody>
      </p:sp>
      <p:sp>
        <p:nvSpPr>
          <p:cNvPr id="3" name="Content Placeholder 2"/>
          <p:cNvSpPr>
            <a:spLocks noGrp="1"/>
          </p:cNvSpPr>
          <p:nvPr>
            <p:ph idx="1"/>
          </p:nvPr>
        </p:nvSpPr>
        <p:spPr>
          <a:xfrm>
            <a:off x="175969" y="1607736"/>
            <a:ext cx="6893169" cy="4748614"/>
          </a:xfrm>
        </p:spPr>
        <p:txBody>
          <a:bodyPr>
            <a:normAutofit/>
          </a:bodyPr>
          <a:lstStyle/>
          <a:p>
            <a:r>
              <a:rPr lang="en-US" sz="2300" dirty="0"/>
              <a:t>Assume we have the following data representing the users’ ratings of movies:</a:t>
            </a:r>
          </a:p>
          <a:p>
            <a:r>
              <a:rPr lang="en-US" sz="2300" dirty="0"/>
              <a:t>We may want to answer the questions:</a:t>
            </a:r>
          </a:p>
          <a:p>
            <a:pPr marL="971550" lvl="1" indent="-514350">
              <a:buAutoNum type="arabicPeriod"/>
            </a:pPr>
            <a:r>
              <a:rPr lang="en-US" sz="2300" dirty="0"/>
              <a:t>Number of movies rated by each user in the data set?</a:t>
            </a:r>
          </a:p>
          <a:p>
            <a:pPr marL="971550" lvl="1" indent="-514350">
              <a:buAutoNum type="arabicPeriod"/>
            </a:pPr>
            <a:r>
              <a:rPr lang="en-US" sz="2300" dirty="0"/>
              <a:t>How many of each movie rating exist in the data set?</a:t>
            </a:r>
          </a:p>
          <a:p>
            <a:pPr marL="971550" lvl="1" indent="-514350">
              <a:buAutoNum type="arabicPeriod"/>
            </a:pPr>
            <a:r>
              <a:rPr lang="en-US" sz="2300" dirty="0"/>
              <a:t>The list of movies by their number of ratings.</a:t>
            </a:r>
          </a:p>
          <a:p>
            <a:pPr marL="971550" lvl="1" indent="-514350">
              <a:buAutoNum type="arabicPeriod"/>
            </a:pPr>
            <a:r>
              <a:rPr lang="en-US" sz="2300" dirty="0"/>
              <a:t>What is the average movie rating given by each user?</a:t>
            </a:r>
          </a:p>
          <a:p>
            <a:pPr marL="971550" lvl="1" indent="-514350">
              <a:buAutoNum type="arabicPeriod"/>
            </a:pPr>
            <a:r>
              <a:rPr lang="en-US" sz="2300" dirty="0"/>
              <a:t>Etc.</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37</a:t>
            </a:fld>
            <a:endParaRPr lang="en-US"/>
          </a:p>
        </p:txBody>
      </p:sp>
      <p:graphicFrame>
        <p:nvGraphicFramePr>
          <p:cNvPr id="6" name="Object 5"/>
          <p:cNvGraphicFramePr>
            <a:graphicFrameLocks noChangeAspect="1"/>
          </p:cNvGraphicFramePr>
          <p:nvPr>
            <p:extLst>
              <p:ext uri="{D42A27DB-BD31-4B8C-83A1-F6EECF244321}">
                <p14:modId xmlns:p14="http://schemas.microsoft.com/office/powerpoint/2010/main" val="3466508249"/>
              </p:ext>
            </p:extLst>
          </p:nvPr>
        </p:nvGraphicFramePr>
        <p:xfrm>
          <a:off x="7162973" y="1972379"/>
          <a:ext cx="4635500" cy="3252787"/>
        </p:xfrm>
        <a:graphic>
          <a:graphicData uri="http://schemas.openxmlformats.org/presentationml/2006/ole">
            <mc:AlternateContent xmlns:mc="http://schemas.openxmlformats.org/markup-compatibility/2006">
              <mc:Choice xmlns:v="urn:schemas-microsoft-com:vml" Requires="v">
                <p:oleObj name="Worksheet" r:id="rId2" imgW="3398609" imgH="2385157" progId="Excel.Sheet.12">
                  <p:embed/>
                </p:oleObj>
              </mc:Choice>
              <mc:Fallback>
                <p:oleObj name="Worksheet" r:id="rId2" imgW="3398609" imgH="2385157" progId="Excel.Sheet.12">
                  <p:embed/>
                  <p:pic>
                    <p:nvPicPr>
                      <p:cNvPr id="6" name="Object 5"/>
                      <p:cNvPicPr/>
                      <p:nvPr/>
                    </p:nvPicPr>
                    <p:blipFill>
                      <a:blip r:embed="rId3"/>
                      <a:stretch>
                        <a:fillRect/>
                      </a:stretch>
                    </p:blipFill>
                    <p:spPr>
                      <a:xfrm>
                        <a:off x="7162973" y="1972379"/>
                        <a:ext cx="4635500" cy="3252787"/>
                      </a:xfrm>
                      <a:prstGeom prst="rect">
                        <a:avLst/>
                      </a:prstGeom>
                    </p:spPr>
                  </p:pic>
                </p:oleObj>
              </mc:Fallback>
            </mc:AlternateContent>
          </a:graphicData>
        </a:graphic>
      </p:graphicFrame>
    </p:spTree>
    <p:extLst>
      <p:ext uri="{BB962C8B-B14F-4D97-AF65-F5344CB8AC3E}">
        <p14:creationId xmlns:p14="http://schemas.microsoft.com/office/powerpoint/2010/main" val="4471695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6217" y="713433"/>
            <a:ext cx="9475165" cy="5403240"/>
          </a:xfrm>
        </p:spPr>
        <p:txBody>
          <a:bodyPr>
            <a:normAutofit/>
          </a:bodyPr>
          <a:lstStyle/>
          <a:p>
            <a:pPr marL="0" indent="0">
              <a:spcAft>
                <a:spcPts val="1200"/>
              </a:spcAft>
              <a:buNone/>
            </a:pPr>
            <a:r>
              <a:rPr lang="en-US" sz="2400" dirty="0">
                <a:solidFill>
                  <a:srgbClr val="C00000"/>
                </a:solidFill>
              </a:rPr>
              <a:t>Find the number of movies rated by each user?</a:t>
            </a:r>
          </a:p>
          <a:p>
            <a:r>
              <a:rPr lang="en-US" sz="2400" dirty="0"/>
              <a:t>Step 1 - Map: generate the (key, value) pairs corresponding to (userId, 1)</a:t>
            </a:r>
          </a:p>
          <a:p>
            <a:pPr marL="0" indent="0">
              <a:buNone/>
            </a:pPr>
            <a:r>
              <a:rPr lang="en-US" sz="2400" dirty="0"/>
              <a:t>	(603,1)  (274,1)  (380,1)</a:t>
            </a:r>
          </a:p>
          <a:p>
            <a:pPr marL="0" indent="0">
              <a:buNone/>
            </a:pPr>
            <a:r>
              <a:rPr lang="en-US" sz="2400" dirty="0"/>
              <a:t>	(380,1)  (274,1)  (414,1)</a:t>
            </a:r>
          </a:p>
          <a:p>
            <a:pPr marL="0" indent="0">
              <a:buNone/>
            </a:pPr>
            <a:r>
              <a:rPr lang="en-US" sz="2400" dirty="0"/>
              <a:t>	(274,1)</a:t>
            </a:r>
          </a:p>
          <a:p>
            <a:r>
              <a:rPr lang="en-US" sz="2400" dirty="0"/>
              <a:t>Step 2 - Shuffle and Sort:</a:t>
            </a:r>
          </a:p>
          <a:p>
            <a:pPr marL="0" indent="0">
              <a:buNone/>
            </a:pPr>
            <a:r>
              <a:rPr lang="en-US" sz="2400" dirty="0"/>
              <a:t>	274 1    274 1    274 1    380 1</a:t>
            </a:r>
          </a:p>
          <a:p>
            <a:pPr marL="0" indent="0">
              <a:buNone/>
            </a:pPr>
            <a:r>
              <a:rPr lang="en-US" sz="2400" dirty="0"/>
              <a:t>	380 1    414 1    603 1</a:t>
            </a:r>
          </a:p>
          <a:p>
            <a:r>
              <a:rPr lang="en-US" sz="2400" dirty="0"/>
              <a:t>Step 3 – Reduce: </a:t>
            </a:r>
          </a:p>
          <a:p>
            <a:pPr marL="0" indent="0">
              <a:buNone/>
            </a:pPr>
            <a:r>
              <a:rPr lang="en-US" sz="2400" dirty="0"/>
              <a:t>	(274,3)   (380,2)   (414,1)   (603,1)</a:t>
            </a:r>
          </a:p>
        </p:txBody>
      </p:sp>
      <p:sp>
        <p:nvSpPr>
          <p:cNvPr id="4" name="Footer Placeholder 3"/>
          <p:cNvSpPr>
            <a:spLocks noGrp="1"/>
          </p:cNvSpPr>
          <p:nvPr>
            <p:ph type="ftr" sz="quarter" idx="11"/>
          </p:nvPr>
        </p:nvSpPr>
        <p:spPr/>
        <p:txBody>
          <a:bodyPr/>
          <a:lstStyle/>
          <a:p>
            <a:r>
              <a:rPr lang="en-US" dirty="0"/>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38</a:t>
            </a:fld>
            <a:endParaRPr lang="en-US"/>
          </a:p>
        </p:txBody>
      </p:sp>
      <p:graphicFrame>
        <p:nvGraphicFramePr>
          <p:cNvPr id="6" name="Object 5"/>
          <p:cNvGraphicFramePr>
            <a:graphicFrameLocks noChangeAspect="1"/>
          </p:cNvGraphicFramePr>
          <p:nvPr>
            <p:extLst>
              <p:ext uri="{D42A27DB-BD31-4B8C-83A1-F6EECF244321}">
                <p14:modId xmlns:p14="http://schemas.microsoft.com/office/powerpoint/2010/main" val="2868176511"/>
              </p:ext>
            </p:extLst>
          </p:nvPr>
        </p:nvGraphicFramePr>
        <p:xfrm>
          <a:off x="7179495" y="1907597"/>
          <a:ext cx="4586288" cy="3233738"/>
        </p:xfrm>
        <a:graphic>
          <a:graphicData uri="http://schemas.openxmlformats.org/presentationml/2006/ole">
            <mc:AlternateContent xmlns:mc="http://schemas.openxmlformats.org/markup-compatibility/2006">
              <mc:Choice xmlns:v="urn:schemas-microsoft-com:vml" Requires="v">
                <p:oleObj name="Worksheet" r:id="rId2" imgW="3362285" imgH="2371571" progId="Excel.Sheet.12">
                  <p:embed/>
                </p:oleObj>
              </mc:Choice>
              <mc:Fallback>
                <p:oleObj name="Worksheet" r:id="rId2" imgW="3362285" imgH="2371571" progId="Excel.Sheet.12">
                  <p:embed/>
                  <p:pic>
                    <p:nvPicPr>
                      <p:cNvPr id="6" name="Object 5"/>
                      <p:cNvPicPr/>
                      <p:nvPr/>
                    </p:nvPicPr>
                    <p:blipFill>
                      <a:blip r:embed="rId3"/>
                      <a:stretch>
                        <a:fillRect/>
                      </a:stretch>
                    </p:blipFill>
                    <p:spPr>
                      <a:xfrm>
                        <a:off x="7179495" y="1907597"/>
                        <a:ext cx="4586288" cy="3233738"/>
                      </a:xfrm>
                      <a:prstGeom prst="rect">
                        <a:avLst/>
                      </a:prstGeom>
                    </p:spPr>
                  </p:pic>
                </p:oleObj>
              </mc:Fallback>
            </mc:AlternateContent>
          </a:graphicData>
        </a:graphic>
      </p:graphicFrame>
    </p:spTree>
    <p:extLst>
      <p:ext uri="{BB962C8B-B14F-4D97-AF65-F5344CB8AC3E}">
        <p14:creationId xmlns:p14="http://schemas.microsoft.com/office/powerpoint/2010/main" val="36673544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753626"/>
            <a:ext cx="9340273" cy="5602724"/>
          </a:xfrm>
        </p:spPr>
        <p:txBody>
          <a:bodyPr>
            <a:normAutofit/>
          </a:bodyPr>
          <a:lstStyle/>
          <a:p>
            <a:pPr marL="0" indent="0">
              <a:spcAft>
                <a:spcPts val="1200"/>
              </a:spcAft>
              <a:buNone/>
            </a:pPr>
            <a:r>
              <a:rPr lang="en-US" sz="2400" dirty="0">
                <a:solidFill>
                  <a:srgbClr val="C00000"/>
                </a:solidFill>
              </a:rPr>
              <a:t>How many of each movie rating exist in the data set?</a:t>
            </a:r>
          </a:p>
          <a:p>
            <a:r>
              <a:rPr lang="en-US" sz="2400" dirty="0"/>
              <a:t>Step 1 – Map: generate the (key, value) pairs corresponding to (rating, 1)</a:t>
            </a:r>
          </a:p>
          <a:p>
            <a:pPr marL="0" indent="0">
              <a:buNone/>
            </a:pPr>
            <a:r>
              <a:rPr lang="en-US" sz="2400" dirty="0"/>
              <a:t>	(1,1)	(4,1)	(4,1)	(3,1)</a:t>
            </a:r>
          </a:p>
          <a:p>
            <a:pPr marL="0" indent="0">
              <a:buNone/>
            </a:pPr>
            <a:r>
              <a:rPr lang="en-US" sz="2400" dirty="0"/>
              <a:t>	(3,1)	(5,1)	(3,1)</a:t>
            </a:r>
          </a:p>
          <a:p>
            <a:r>
              <a:rPr lang="en-US" sz="2400" dirty="0"/>
              <a:t>Step 2 - Shuffle and Sort:</a:t>
            </a:r>
          </a:p>
          <a:p>
            <a:pPr marL="0" indent="0">
              <a:buNone/>
            </a:pPr>
            <a:r>
              <a:rPr lang="en-US" sz="2400" dirty="0"/>
              <a:t>	(1,1)  (3,1)  (3,1)  (3,1)  (4,1)</a:t>
            </a:r>
          </a:p>
          <a:p>
            <a:pPr marL="0" indent="0">
              <a:buNone/>
            </a:pPr>
            <a:r>
              <a:rPr lang="en-US" sz="2400" dirty="0"/>
              <a:t>	(4,1)  (5,1)</a:t>
            </a:r>
          </a:p>
          <a:p>
            <a:r>
              <a:rPr lang="en-US" sz="2400" dirty="0"/>
              <a:t>Step 3 – Reduce:</a:t>
            </a:r>
          </a:p>
          <a:p>
            <a:pPr marL="0" indent="0">
              <a:buNone/>
            </a:pPr>
            <a:r>
              <a:rPr lang="en-US" sz="2400" dirty="0"/>
              <a:t>	(1,1)  (3,3)  (4,2)  (5,1)</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39</a:t>
            </a:fld>
            <a:endParaRPr lang="en-US"/>
          </a:p>
        </p:txBody>
      </p:sp>
      <p:graphicFrame>
        <p:nvGraphicFramePr>
          <p:cNvPr id="6" name="Object 5"/>
          <p:cNvGraphicFramePr>
            <a:graphicFrameLocks noChangeAspect="1"/>
          </p:cNvGraphicFramePr>
          <p:nvPr/>
        </p:nvGraphicFramePr>
        <p:xfrm>
          <a:off x="6942591" y="1929388"/>
          <a:ext cx="4624387" cy="3251200"/>
        </p:xfrm>
        <a:graphic>
          <a:graphicData uri="http://schemas.openxmlformats.org/presentationml/2006/ole">
            <mc:AlternateContent xmlns:mc="http://schemas.openxmlformats.org/markup-compatibility/2006">
              <mc:Choice xmlns:v="urn:schemas-microsoft-com:vml" Requires="v">
                <p:oleObj name="Worksheet" r:id="rId2" imgW="3391033" imgH="2385157" progId="Excel.Sheet.12">
                  <p:embed/>
                </p:oleObj>
              </mc:Choice>
              <mc:Fallback>
                <p:oleObj name="Worksheet" r:id="rId2" imgW="3391033" imgH="2385157" progId="Excel.Sheet.12">
                  <p:embed/>
                  <p:pic>
                    <p:nvPicPr>
                      <p:cNvPr id="6" name="Object 5"/>
                      <p:cNvPicPr/>
                      <p:nvPr/>
                    </p:nvPicPr>
                    <p:blipFill>
                      <a:blip r:embed="rId3"/>
                      <a:stretch>
                        <a:fillRect/>
                      </a:stretch>
                    </p:blipFill>
                    <p:spPr>
                      <a:xfrm>
                        <a:off x="6942591" y="1929388"/>
                        <a:ext cx="4624387" cy="3251200"/>
                      </a:xfrm>
                      <a:prstGeom prst="rect">
                        <a:avLst/>
                      </a:prstGeom>
                    </p:spPr>
                  </p:pic>
                </p:oleObj>
              </mc:Fallback>
            </mc:AlternateContent>
          </a:graphicData>
        </a:graphic>
      </p:graphicFrame>
    </p:spTree>
    <p:extLst>
      <p:ext uri="{BB962C8B-B14F-4D97-AF65-F5344CB8AC3E}">
        <p14:creationId xmlns:p14="http://schemas.microsoft.com/office/powerpoint/2010/main" val="1601797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232447"/>
          </a:xfrm>
        </p:spPr>
        <p:txBody>
          <a:bodyPr/>
          <a:lstStyle/>
          <a:p>
            <a:r>
              <a:rPr lang="en-US" dirty="0"/>
              <a:t>Hadoop Modules</a:t>
            </a:r>
          </a:p>
        </p:txBody>
      </p:sp>
      <p:sp>
        <p:nvSpPr>
          <p:cNvPr id="3" name="Content Placeholder 2"/>
          <p:cNvSpPr>
            <a:spLocks noGrp="1"/>
          </p:cNvSpPr>
          <p:nvPr>
            <p:ph idx="1"/>
          </p:nvPr>
        </p:nvSpPr>
        <p:spPr>
          <a:xfrm>
            <a:off x="503434" y="1797268"/>
            <a:ext cx="11096090" cy="4559081"/>
          </a:xfrm>
        </p:spPr>
        <p:txBody>
          <a:bodyPr>
            <a:normAutofit/>
          </a:bodyPr>
          <a:lstStyle/>
          <a:p>
            <a:pPr marL="0" indent="0">
              <a:buNone/>
            </a:pPr>
            <a:r>
              <a:rPr lang="en-US" sz="2600" dirty="0"/>
              <a:t>Hadoop comes with built-in utilities that support the other Hadoop modules. It includes:</a:t>
            </a:r>
          </a:p>
          <a:p>
            <a:pPr lvl="1">
              <a:spcBef>
                <a:spcPts val="1800"/>
              </a:spcBef>
            </a:pPr>
            <a:r>
              <a:rPr lang="en-US" b="1" dirty="0"/>
              <a:t>Hadoop Distributed File System (HDFS): </a:t>
            </a:r>
            <a:r>
              <a:rPr lang="en-US" dirty="0"/>
              <a:t>A distributed file system that provides high-throughput access to application data.</a:t>
            </a:r>
          </a:p>
          <a:p>
            <a:pPr lvl="1">
              <a:spcBef>
                <a:spcPts val="1200"/>
              </a:spcBef>
            </a:pPr>
            <a:r>
              <a:rPr lang="en-US" b="1" dirty="0"/>
              <a:t>Hadoop YARN: </a:t>
            </a:r>
            <a:r>
              <a:rPr lang="en-US" dirty="0"/>
              <a:t>A framework for job scheduling and cluster resource management.</a:t>
            </a:r>
          </a:p>
          <a:p>
            <a:pPr lvl="1">
              <a:spcBef>
                <a:spcPts val="1200"/>
              </a:spcBef>
            </a:pPr>
            <a:r>
              <a:rPr lang="en-US" b="1" dirty="0"/>
              <a:t>Hadoop MapReduce: </a:t>
            </a:r>
            <a:r>
              <a:rPr lang="en-US" dirty="0"/>
              <a:t>A YARN-based system for parallel processing of large data sets.</a:t>
            </a:r>
          </a:p>
          <a:p>
            <a:pPr lvl="1">
              <a:spcBef>
                <a:spcPts val="1200"/>
              </a:spcBef>
            </a:pPr>
            <a:r>
              <a:rPr lang="en-US" b="1" dirty="0"/>
              <a:t>Hadoop Ozone: </a:t>
            </a:r>
            <a:r>
              <a:rPr lang="en-US" dirty="0"/>
              <a:t>An object store for Hadoop.</a:t>
            </a:r>
          </a:p>
          <a:p>
            <a:pPr lvl="1">
              <a:spcBef>
                <a:spcPts val="1200"/>
              </a:spcBef>
            </a:pPr>
            <a:r>
              <a:rPr lang="en-US" b="1" dirty="0"/>
              <a:t>Hadoop Submarine: </a:t>
            </a:r>
            <a:r>
              <a:rPr lang="en-US" dirty="0"/>
              <a:t>A machine learning engine for Hadoop.</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4</a:t>
            </a:fld>
            <a:endParaRPr lang="en-US"/>
          </a:p>
        </p:txBody>
      </p:sp>
    </p:spTree>
    <p:extLst>
      <p:ext uri="{BB962C8B-B14F-4D97-AF65-F5344CB8AC3E}">
        <p14:creationId xmlns:p14="http://schemas.microsoft.com/office/powerpoint/2010/main" val="184340201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763675"/>
            <a:ext cx="10515600" cy="5727560"/>
          </a:xfrm>
        </p:spPr>
        <p:txBody>
          <a:bodyPr>
            <a:normAutofit/>
          </a:bodyPr>
          <a:lstStyle/>
          <a:p>
            <a:pPr marL="0" indent="0">
              <a:spcAft>
                <a:spcPts val="1200"/>
              </a:spcAft>
              <a:buNone/>
            </a:pPr>
            <a:r>
              <a:rPr lang="en-US" sz="2400" dirty="0">
                <a:solidFill>
                  <a:srgbClr val="C00000"/>
                </a:solidFill>
              </a:rPr>
              <a:t>show the list of movies by their number of ratings?</a:t>
            </a:r>
          </a:p>
          <a:p>
            <a:r>
              <a:rPr lang="en-US" sz="2400" dirty="0"/>
              <a:t>Step 1 – Map: generate the (key, value) pairs corresponding to (movieId, 1) </a:t>
            </a:r>
          </a:p>
          <a:p>
            <a:pPr marL="0" indent="0">
              <a:spcBef>
                <a:spcPts val="600"/>
              </a:spcBef>
              <a:buNone/>
            </a:pPr>
            <a:r>
              <a:rPr lang="en-US" sz="2400" dirty="0"/>
              <a:t>	(485,1)   (5080,1)   (4980,1)</a:t>
            </a:r>
          </a:p>
          <a:p>
            <a:pPr marL="0" indent="0">
              <a:spcBef>
                <a:spcPts val="0"/>
              </a:spcBef>
              <a:buNone/>
            </a:pPr>
            <a:r>
              <a:rPr lang="en-US" sz="2400" dirty="0"/>
              <a:t>	(4990,1)   (5092,1)    (1257,1)</a:t>
            </a:r>
          </a:p>
          <a:p>
            <a:pPr marL="0" indent="0">
              <a:spcBef>
                <a:spcPts val="0"/>
              </a:spcBef>
              <a:buNone/>
            </a:pPr>
            <a:r>
              <a:rPr lang="en-US" sz="2400" dirty="0"/>
              <a:t>	(5076,1)</a:t>
            </a:r>
          </a:p>
          <a:p>
            <a:pPr>
              <a:spcBef>
                <a:spcPts val="1200"/>
              </a:spcBef>
            </a:pPr>
            <a:r>
              <a:rPr lang="en-US" sz="2400" dirty="0"/>
              <a:t>Step 2 - Shuffle and Sort:</a:t>
            </a:r>
          </a:p>
          <a:p>
            <a:pPr marL="0" indent="0">
              <a:spcBef>
                <a:spcPts val="600"/>
              </a:spcBef>
              <a:buNone/>
            </a:pPr>
            <a:r>
              <a:rPr lang="en-US" sz="2400" dirty="0"/>
              <a:t>	(485,1)  (1257,1)  (4980,1)  </a:t>
            </a:r>
          </a:p>
          <a:p>
            <a:pPr marL="0" indent="0">
              <a:spcBef>
                <a:spcPts val="0"/>
              </a:spcBef>
              <a:buNone/>
            </a:pPr>
            <a:r>
              <a:rPr lang="en-US" sz="2400" dirty="0"/>
              <a:t>	(4990,1)  (5076,1)  (5080,1)</a:t>
            </a:r>
          </a:p>
          <a:p>
            <a:pPr marL="0" indent="0">
              <a:spcBef>
                <a:spcPts val="0"/>
              </a:spcBef>
              <a:buNone/>
            </a:pPr>
            <a:r>
              <a:rPr lang="en-US" sz="2400" dirty="0"/>
              <a:t>	(5092,1)</a:t>
            </a:r>
          </a:p>
          <a:p>
            <a:pPr>
              <a:spcBef>
                <a:spcPts val="1200"/>
              </a:spcBef>
            </a:pPr>
            <a:r>
              <a:rPr lang="en-US" sz="2400" dirty="0"/>
              <a:t>Step 3 – Reduce:</a:t>
            </a:r>
          </a:p>
          <a:p>
            <a:pPr marL="0" indent="0">
              <a:spcBef>
                <a:spcPts val="600"/>
              </a:spcBef>
              <a:buNone/>
            </a:pPr>
            <a:r>
              <a:rPr lang="en-US" sz="2400" dirty="0"/>
              <a:t>	(485,1)  (1257,1)  (4980,1)  </a:t>
            </a:r>
          </a:p>
          <a:p>
            <a:pPr marL="0" indent="0">
              <a:spcBef>
                <a:spcPts val="0"/>
              </a:spcBef>
              <a:buNone/>
            </a:pPr>
            <a:r>
              <a:rPr lang="en-US" sz="2400" dirty="0"/>
              <a:t>	(4990,1)  (5076,1)  (5080,1)</a:t>
            </a:r>
          </a:p>
          <a:p>
            <a:pPr marL="0" indent="0">
              <a:spcBef>
                <a:spcPts val="0"/>
              </a:spcBef>
              <a:buNone/>
            </a:pPr>
            <a:r>
              <a:rPr lang="en-US" sz="2400" dirty="0"/>
              <a:t>	(5092,1)</a:t>
            </a:r>
          </a:p>
          <a:p>
            <a:pPr marL="0" indent="0">
              <a:buNone/>
            </a:pPr>
            <a:endParaRPr lang="en-US" dirty="0"/>
          </a:p>
          <a:p>
            <a:endParaRPr lang="en-US"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40</a:t>
            </a:fld>
            <a:endParaRPr lang="en-US"/>
          </a:p>
        </p:txBody>
      </p:sp>
      <p:graphicFrame>
        <p:nvGraphicFramePr>
          <p:cNvPr id="6" name="Object 5"/>
          <p:cNvGraphicFramePr>
            <a:graphicFrameLocks noChangeAspect="1"/>
          </p:cNvGraphicFramePr>
          <p:nvPr>
            <p:extLst>
              <p:ext uri="{D42A27DB-BD31-4B8C-83A1-F6EECF244321}">
                <p14:modId xmlns:p14="http://schemas.microsoft.com/office/powerpoint/2010/main" val="2377554167"/>
              </p:ext>
            </p:extLst>
          </p:nvPr>
        </p:nvGraphicFramePr>
        <p:xfrm>
          <a:off x="6729413" y="2082195"/>
          <a:ext cx="4624387" cy="3251200"/>
        </p:xfrm>
        <a:graphic>
          <a:graphicData uri="http://schemas.openxmlformats.org/presentationml/2006/ole">
            <mc:AlternateContent xmlns:mc="http://schemas.openxmlformats.org/markup-compatibility/2006">
              <mc:Choice xmlns:v="urn:schemas-microsoft-com:vml" Requires="v">
                <p:oleObj name="Worksheet" r:id="rId2" imgW="3391033" imgH="2385157" progId="Excel.Sheet.12">
                  <p:embed/>
                </p:oleObj>
              </mc:Choice>
              <mc:Fallback>
                <p:oleObj name="Worksheet" r:id="rId2" imgW="3391033" imgH="2385157" progId="Excel.Sheet.12">
                  <p:embed/>
                  <p:pic>
                    <p:nvPicPr>
                      <p:cNvPr id="6" name="Object 5"/>
                      <p:cNvPicPr/>
                      <p:nvPr/>
                    </p:nvPicPr>
                    <p:blipFill>
                      <a:blip r:embed="rId3"/>
                      <a:stretch>
                        <a:fillRect/>
                      </a:stretch>
                    </p:blipFill>
                    <p:spPr>
                      <a:xfrm>
                        <a:off x="6729413" y="2082195"/>
                        <a:ext cx="4624387" cy="3251200"/>
                      </a:xfrm>
                      <a:prstGeom prst="rect">
                        <a:avLst/>
                      </a:prstGeom>
                    </p:spPr>
                  </p:pic>
                </p:oleObj>
              </mc:Fallback>
            </mc:AlternateContent>
          </a:graphicData>
        </a:graphic>
      </p:graphicFrame>
    </p:spTree>
    <p:extLst>
      <p:ext uri="{BB962C8B-B14F-4D97-AF65-F5344CB8AC3E}">
        <p14:creationId xmlns:p14="http://schemas.microsoft.com/office/powerpoint/2010/main" val="70341625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524000" y="1881121"/>
            <a:ext cx="9144000" cy="2387600"/>
          </a:xfrm>
        </p:spPr>
        <p:txBody>
          <a:bodyPr/>
          <a:lstStyle/>
          <a:p>
            <a:r>
              <a:rPr lang="en-US" dirty="0"/>
              <a:t>Simulating MapReduce in Python</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41</a:t>
            </a:fld>
            <a:endParaRPr lang="en-US"/>
          </a:p>
        </p:txBody>
      </p:sp>
    </p:spTree>
    <p:extLst>
      <p:ext uri="{BB962C8B-B14F-4D97-AF65-F5344CB8AC3E}">
        <p14:creationId xmlns:p14="http://schemas.microsoft.com/office/powerpoint/2010/main" val="22658909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31112"/>
          </a:xfrm>
        </p:spPr>
        <p:txBody>
          <a:bodyPr>
            <a:normAutofit/>
          </a:bodyPr>
          <a:lstStyle/>
          <a:p>
            <a:r>
              <a:rPr lang="en-US" dirty="0"/>
              <a:t>Example #1: Word Count</a:t>
            </a:r>
          </a:p>
        </p:txBody>
      </p:sp>
      <p:sp>
        <p:nvSpPr>
          <p:cNvPr id="3" name="Content Placeholder 2"/>
          <p:cNvSpPr>
            <a:spLocks noGrp="1"/>
          </p:cNvSpPr>
          <p:nvPr>
            <p:ph idx="1"/>
          </p:nvPr>
        </p:nvSpPr>
        <p:spPr>
          <a:xfrm>
            <a:off x="838200" y="1556011"/>
            <a:ext cx="10515600" cy="4800339"/>
          </a:xfrm>
        </p:spPr>
        <p:txBody>
          <a:bodyPr>
            <a:normAutofit/>
          </a:bodyPr>
          <a:lstStyle/>
          <a:p>
            <a:r>
              <a:rPr lang="en-US" sz="2600" dirty="0"/>
              <a:t>We have a text file containing a set of words. For example:</a:t>
            </a:r>
          </a:p>
          <a:p>
            <a:pPr marL="0" indent="0">
              <a:buNone/>
            </a:pPr>
            <a:r>
              <a:rPr lang="en-US" sz="2600" dirty="0"/>
              <a:t>	</a:t>
            </a:r>
            <a:r>
              <a:rPr lang="en-US" sz="2600" dirty="0">
                <a:solidFill>
                  <a:srgbClr val="00B050"/>
                </a:solidFill>
              </a:rPr>
              <a:t>banana    orange apple</a:t>
            </a:r>
          </a:p>
          <a:p>
            <a:pPr marL="0" indent="0">
              <a:spcBef>
                <a:spcPts val="300"/>
              </a:spcBef>
              <a:buNone/>
            </a:pPr>
            <a:r>
              <a:rPr lang="en-US" sz="2600" dirty="0">
                <a:solidFill>
                  <a:srgbClr val="00B050"/>
                </a:solidFill>
              </a:rPr>
              <a:t>	      grape    orange</a:t>
            </a:r>
            <a:endParaRPr lang="en-US" sz="2600" dirty="0"/>
          </a:p>
          <a:p>
            <a:r>
              <a:rPr lang="en-US" sz="2600" dirty="0"/>
              <a:t>We want to count the number of times that each word appears in the file.</a:t>
            </a:r>
          </a:p>
          <a:p>
            <a:r>
              <a:rPr lang="en-US" sz="2600" dirty="0"/>
              <a:t>We will demonstrate how the MapReduce strategy can help us do this task.</a:t>
            </a:r>
          </a:p>
          <a:p>
            <a:r>
              <a:rPr lang="en-US" sz="2600" dirty="0"/>
              <a:t>The desired output should be as follows:</a:t>
            </a:r>
          </a:p>
          <a:p>
            <a:pPr marL="0" indent="0">
              <a:spcBef>
                <a:spcPts val="1800"/>
              </a:spcBef>
              <a:buNone/>
            </a:pPr>
            <a:r>
              <a:rPr lang="en-US" sz="2600" dirty="0">
                <a:solidFill>
                  <a:srgbClr val="00B050"/>
                </a:solidFill>
              </a:rPr>
              <a:t>	(apple,1)</a:t>
            </a:r>
          </a:p>
          <a:p>
            <a:pPr marL="0" indent="0">
              <a:spcBef>
                <a:spcPts val="600"/>
              </a:spcBef>
              <a:buNone/>
            </a:pPr>
            <a:r>
              <a:rPr lang="en-US" sz="2600" dirty="0">
                <a:solidFill>
                  <a:srgbClr val="00B050"/>
                </a:solidFill>
              </a:rPr>
              <a:t>	(banana,1)</a:t>
            </a:r>
          </a:p>
          <a:p>
            <a:pPr marL="0" indent="0">
              <a:spcBef>
                <a:spcPts val="600"/>
              </a:spcBef>
              <a:buNone/>
            </a:pPr>
            <a:r>
              <a:rPr lang="en-US" sz="2600" dirty="0">
                <a:solidFill>
                  <a:srgbClr val="00B050"/>
                </a:solidFill>
              </a:rPr>
              <a:t>	(grape,1)</a:t>
            </a:r>
          </a:p>
          <a:p>
            <a:pPr marL="0" indent="0">
              <a:spcBef>
                <a:spcPts val="600"/>
              </a:spcBef>
              <a:buNone/>
            </a:pPr>
            <a:r>
              <a:rPr lang="en-US" sz="2600" dirty="0">
                <a:solidFill>
                  <a:srgbClr val="00B050"/>
                </a:solidFill>
              </a:rPr>
              <a:t>	(orange,2)</a:t>
            </a:r>
            <a:endParaRPr lang="en-US" sz="2600" dirty="0">
              <a:solidFill>
                <a:srgbClr val="C00000"/>
              </a:solidFill>
            </a:endParaRPr>
          </a:p>
          <a:p>
            <a:pPr marL="0" indent="0">
              <a:buNone/>
            </a:pPr>
            <a:endParaRPr lang="en-US" sz="2600" dirty="0">
              <a:solidFill>
                <a:srgbClr val="00B050"/>
              </a:solidFill>
            </a:endParaRP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42</a:t>
            </a:fld>
            <a:endParaRPr lang="en-US"/>
          </a:p>
        </p:txBody>
      </p:sp>
    </p:spTree>
    <p:extLst>
      <p:ext uri="{BB962C8B-B14F-4D97-AF65-F5344CB8AC3E}">
        <p14:creationId xmlns:p14="http://schemas.microsoft.com/office/powerpoint/2010/main" val="7488797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278325"/>
          </a:xfrm>
        </p:spPr>
        <p:txBody>
          <a:bodyPr/>
          <a:lstStyle/>
          <a:p>
            <a:r>
              <a:rPr lang="en-US" dirty="0"/>
              <a:t>The Mapper in Python</a:t>
            </a:r>
          </a:p>
        </p:txBody>
      </p:sp>
      <p:sp>
        <p:nvSpPr>
          <p:cNvPr id="3" name="Content Placeholder 2"/>
          <p:cNvSpPr>
            <a:spLocks noGrp="1"/>
          </p:cNvSpPr>
          <p:nvPr>
            <p:ph idx="1"/>
          </p:nvPr>
        </p:nvSpPr>
        <p:spPr>
          <a:xfrm>
            <a:off x="838200" y="1643450"/>
            <a:ext cx="10515600" cy="4135558"/>
          </a:xfrm>
        </p:spPr>
        <p:txBody>
          <a:bodyPr>
            <a:normAutofit/>
          </a:bodyPr>
          <a:lstStyle/>
          <a:p>
            <a:r>
              <a:rPr lang="en-US" dirty="0"/>
              <a:t>File Name: </a:t>
            </a:r>
            <a:r>
              <a:rPr lang="en-US" b="1" dirty="0"/>
              <a:t>mapper.py</a:t>
            </a:r>
          </a:p>
          <a:p>
            <a:pPr marL="0" indent="0">
              <a:spcBef>
                <a:spcPts val="1800"/>
              </a:spcBef>
              <a:buNone/>
            </a:pPr>
            <a:r>
              <a:rPr lang="en-US" dirty="0">
                <a:solidFill>
                  <a:srgbClr val="C00000"/>
                </a:solidFill>
              </a:rPr>
              <a:t>#!/usr/bin/env python3</a:t>
            </a:r>
          </a:p>
          <a:p>
            <a:pPr marL="0" indent="0">
              <a:spcBef>
                <a:spcPts val="300"/>
              </a:spcBef>
              <a:buNone/>
            </a:pPr>
            <a:r>
              <a:rPr lang="en-US" dirty="0">
                <a:solidFill>
                  <a:srgbClr val="C00000"/>
                </a:solidFill>
              </a:rPr>
              <a:t>import sys</a:t>
            </a:r>
          </a:p>
          <a:p>
            <a:pPr marL="0" indent="0">
              <a:spcBef>
                <a:spcPts val="1800"/>
              </a:spcBef>
              <a:buNone/>
            </a:pPr>
            <a:r>
              <a:rPr lang="en-US" dirty="0">
                <a:solidFill>
                  <a:srgbClr val="C00000"/>
                </a:solidFill>
              </a:rPr>
              <a:t>for line in sys.stdin:</a:t>
            </a:r>
          </a:p>
          <a:p>
            <a:pPr marL="0" indent="0">
              <a:spcBef>
                <a:spcPts val="300"/>
              </a:spcBef>
              <a:buNone/>
            </a:pPr>
            <a:r>
              <a:rPr lang="en-US" dirty="0">
                <a:solidFill>
                  <a:srgbClr val="C00000"/>
                </a:solidFill>
              </a:rPr>
              <a:t>	line = line.strip()</a:t>
            </a:r>
          </a:p>
          <a:p>
            <a:pPr marL="0" indent="0">
              <a:spcBef>
                <a:spcPts val="300"/>
              </a:spcBef>
              <a:buNone/>
            </a:pPr>
            <a:r>
              <a:rPr lang="en-US" dirty="0">
                <a:solidFill>
                  <a:srgbClr val="C00000"/>
                </a:solidFill>
              </a:rPr>
              <a:t>	words = line.split()</a:t>
            </a:r>
          </a:p>
          <a:p>
            <a:pPr marL="0" indent="0">
              <a:buNone/>
            </a:pPr>
            <a:r>
              <a:rPr lang="en-US" dirty="0">
                <a:solidFill>
                  <a:srgbClr val="C00000"/>
                </a:solidFill>
              </a:rPr>
              <a:t>	for word in words:</a:t>
            </a:r>
          </a:p>
          <a:p>
            <a:pPr marL="0" indent="0">
              <a:spcBef>
                <a:spcPts val="300"/>
              </a:spcBef>
              <a:buNone/>
            </a:pPr>
            <a:r>
              <a:rPr lang="en-US" dirty="0">
                <a:solidFill>
                  <a:srgbClr val="C00000"/>
                </a:solidFill>
              </a:rPr>
              <a:t>		print('{}\t{}'.format(word, 1))</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95820DC5-C491-427E-912A-922FD9C310AE}" type="slidenum">
              <a:rPr lang="en-US" smtClean="0"/>
              <a:t>43</a:t>
            </a:fld>
            <a:endParaRPr lang="en-US"/>
          </a:p>
        </p:txBody>
      </p:sp>
    </p:spTree>
    <p:extLst>
      <p:ext uri="{BB962C8B-B14F-4D97-AF65-F5344CB8AC3E}">
        <p14:creationId xmlns:p14="http://schemas.microsoft.com/office/powerpoint/2010/main" val="41575643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1305" y="230909"/>
            <a:ext cx="9294726" cy="6490565"/>
          </a:xfrm>
        </p:spPr>
        <p:txBody>
          <a:bodyPr>
            <a:normAutofit/>
          </a:bodyPr>
          <a:lstStyle/>
          <a:p>
            <a:r>
              <a:rPr lang="en-US" sz="2400" dirty="0"/>
              <a:t>To run the mapper code:</a:t>
            </a:r>
          </a:p>
          <a:p>
            <a:pPr lvl="1"/>
            <a:r>
              <a:rPr lang="en-US" dirty="0"/>
              <a:t>Create a text file </a:t>
            </a:r>
            <a:r>
              <a:rPr lang="en-US" dirty="0">
                <a:solidFill>
                  <a:srgbClr val="00B0F0"/>
                </a:solidFill>
              </a:rPr>
              <a:t>data.txt</a:t>
            </a:r>
            <a:r>
              <a:rPr lang="en-US" dirty="0"/>
              <a:t> with the following 2 lines:</a:t>
            </a:r>
          </a:p>
          <a:p>
            <a:pPr marL="0" indent="0">
              <a:spcBef>
                <a:spcPts val="600"/>
              </a:spcBef>
              <a:buNone/>
            </a:pPr>
            <a:r>
              <a:rPr lang="en-US" sz="2400" dirty="0"/>
              <a:t>	</a:t>
            </a:r>
            <a:r>
              <a:rPr lang="en-US" sz="2400" dirty="0">
                <a:solidFill>
                  <a:srgbClr val="00B050"/>
                </a:solidFill>
              </a:rPr>
              <a:t>banana orange  apple</a:t>
            </a:r>
          </a:p>
          <a:p>
            <a:pPr marL="0" indent="0">
              <a:spcBef>
                <a:spcPts val="0"/>
              </a:spcBef>
              <a:buNone/>
            </a:pPr>
            <a:r>
              <a:rPr lang="en-US" sz="2400" dirty="0">
                <a:solidFill>
                  <a:srgbClr val="00B050"/>
                </a:solidFill>
              </a:rPr>
              <a:t>	grape    orange</a:t>
            </a:r>
          </a:p>
          <a:p>
            <a:pPr lvl="1">
              <a:spcBef>
                <a:spcPts val="600"/>
              </a:spcBef>
            </a:pPr>
            <a:r>
              <a:rPr lang="en-US" dirty="0"/>
              <a:t>Run the python program mapper.py in Windows:</a:t>
            </a:r>
          </a:p>
          <a:p>
            <a:pPr marL="457200" lvl="1" indent="0">
              <a:buNone/>
            </a:pPr>
            <a:r>
              <a:rPr lang="en-US" dirty="0"/>
              <a:t>      </a:t>
            </a:r>
            <a:r>
              <a:rPr lang="en-US" dirty="0">
                <a:solidFill>
                  <a:srgbClr val="C00000"/>
                </a:solidFill>
              </a:rPr>
              <a:t>python3 mapper.py &lt; data.txt</a:t>
            </a:r>
          </a:p>
          <a:p>
            <a:pPr marL="457200" lvl="1" indent="0">
              <a:buNone/>
            </a:pPr>
            <a:r>
              <a:rPr lang="en-US" dirty="0">
                <a:solidFill>
                  <a:srgbClr val="C00000"/>
                </a:solidFill>
              </a:rPr>
              <a:t>   </a:t>
            </a:r>
            <a:r>
              <a:rPr lang="en-US" dirty="0"/>
              <a:t>In Ubuntu: </a:t>
            </a:r>
            <a:r>
              <a:rPr lang="en-US" dirty="0">
                <a:solidFill>
                  <a:srgbClr val="C00000"/>
                </a:solidFill>
              </a:rPr>
              <a:t>./mapper.py &lt; data.txt</a:t>
            </a:r>
          </a:p>
          <a:p>
            <a:pPr lvl="1">
              <a:spcBef>
                <a:spcPts val="1800"/>
              </a:spcBef>
            </a:pPr>
            <a:r>
              <a:rPr lang="en-US" dirty="0"/>
              <a:t>The output will be:</a:t>
            </a:r>
          </a:p>
          <a:p>
            <a:pPr marL="914400" lvl="2" indent="0">
              <a:buNone/>
            </a:pPr>
            <a:r>
              <a:rPr lang="en-US" sz="2400" dirty="0">
                <a:solidFill>
                  <a:srgbClr val="00B050"/>
                </a:solidFill>
              </a:rPr>
              <a:t>banana  1</a:t>
            </a:r>
          </a:p>
          <a:p>
            <a:pPr marL="914400" lvl="2" indent="0">
              <a:spcBef>
                <a:spcPts val="300"/>
              </a:spcBef>
              <a:buNone/>
            </a:pPr>
            <a:r>
              <a:rPr lang="en-US" sz="2400" dirty="0">
                <a:solidFill>
                  <a:srgbClr val="00B050"/>
                </a:solidFill>
              </a:rPr>
              <a:t>orange  1</a:t>
            </a:r>
          </a:p>
          <a:p>
            <a:pPr marL="914400" lvl="2" indent="0">
              <a:spcBef>
                <a:spcPts val="300"/>
              </a:spcBef>
              <a:buNone/>
            </a:pPr>
            <a:r>
              <a:rPr lang="en-US" sz="2400" dirty="0">
                <a:solidFill>
                  <a:srgbClr val="00B050"/>
                </a:solidFill>
              </a:rPr>
              <a:t>apple   1</a:t>
            </a:r>
          </a:p>
          <a:p>
            <a:pPr marL="914400" lvl="2" indent="0">
              <a:spcBef>
                <a:spcPts val="300"/>
              </a:spcBef>
              <a:buNone/>
            </a:pPr>
            <a:r>
              <a:rPr lang="en-US" sz="2400" dirty="0">
                <a:solidFill>
                  <a:srgbClr val="00B050"/>
                </a:solidFill>
              </a:rPr>
              <a:t>grape   1</a:t>
            </a:r>
          </a:p>
          <a:p>
            <a:pPr marL="914400" lvl="2" indent="0">
              <a:spcBef>
                <a:spcPts val="300"/>
              </a:spcBef>
              <a:buNone/>
            </a:pPr>
            <a:r>
              <a:rPr lang="en-US" sz="2400" dirty="0">
                <a:solidFill>
                  <a:srgbClr val="00B050"/>
                </a:solidFill>
              </a:rPr>
              <a:t>orange  1</a:t>
            </a:r>
          </a:p>
          <a:p>
            <a:pPr lvl="1"/>
            <a:r>
              <a:rPr lang="en-US" dirty="0"/>
              <a:t>Sort and shuffle: </a:t>
            </a:r>
            <a:r>
              <a:rPr lang="en-US" dirty="0">
                <a:solidFill>
                  <a:srgbClr val="C00000"/>
                </a:solidFill>
              </a:rPr>
              <a:t>python3 mapper.py &lt; data.txt | sort</a:t>
            </a:r>
          </a:p>
          <a:p>
            <a:pPr lvl="1"/>
            <a:r>
              <a:rPr lang="en-US" dirty="0"/>
              <a:t>Alternatively:</a:t>
            </a:r>
            <a:r>
              <a:rPr lang="en-US" dirty="0">
                <a:solidFill>
                  <a:srgbClr val="C00000"/>
                </a:solidFill>
              </a:rPr>
              <a:t> ./mapper.py &lt; data.txt | sort</a:t>
            </a:r>
          </a:p>
          <a:p>
            <a:pPr marL="457200" lvl="1" indent="0">
              <a:buNone/>
            </a:pPr>
            <a:r>
              <a:rPr lang="en-US" dirty="0">
                <a:solidFill>
                  <a:srgbClr val="00B0F0"/>
                </a:solidFill>
              </a:rPr>
              <a:t>(make sure that the file mapper.py has ‘execute’ permission)</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44</a:t>
            </a:fld>
            <a:endParaRPr lang="en-US"/>
          </a:p>
        </p:txBody>
      </p:sp>
      <p:sp>
        <p:nvSpPr>
          <p:cNvPr id="6" name="Rectangle 5"/>
          <p:cNvSpPr/>
          <p:nvPr/>
        </p:nvSpPr>
        <p:spPr>
          <a:xfrm>
            <a:off x="9891765" y="4417358"/>
            <a:ext cx="1919235" cy="1938992"/>
          </a:xfrm>
          <a:prstGeom prst="rect">
            <a:avLst/>
          </a:prstGeom>
          <a:ln>
            <a:solidFill>
              <a:schemeClr val="accent1"/>
            </a:solidFill>
          </a:ln>
        </p:spPr>
        <p:txBody>
          <a:bodyPr wrap="square">
            <a:spAutoFit/>
          </a:bodyPr>
          <a:lstStyle/>
          <a:p>
            <a:r>
              <a:rPr lang="en-US" sz="2400" dirty="0">
                <a:solidFill>
                  <a:srgbClr val="00B050"/>
                </a:solidFill>
              </a:rPr>
              <a:t>apple   1</a:t>
            </a:r>
          </a:p>
          <a:p>
            <a:r>
              <a:rPr lang="en-US" sz="2400" dirty="0">
                <a:solidFill>
                  <a:srgbClr val="00B050"/>
                </a:solidFill>
              </a:rPr>
              <a:t>banana  1</a:t>
            </a:r>
          </a:p>
          <a:p>
            <a:r>
              <a:rPr lang="en-US" sz="2400" dirty="0">
                <a:solidFill>
                  <a:srgbClr val="00B050"/>
                </a:solidFill>
              </a:rPr>
              <a:t>grape   1</a:t>
            </a:r>
          </a:p>
          <a:p>
            <a:r>
              <a:rPr lang="en-US" sz="2400" dirty="0">
                <a:solidFill>
                  <a:srgbClr val="00B050"/>
                </a:solidFill>
              </a:rPr>
              <a:t>orange  1</a:t>
            </a:r>
          </a:p>
          <a:p>
            <a:r>
              <a:rPr lang="en-US" sz="2400" dirty="0">
                <a:solidFill>
                  <a:srgbClr val="00B050"/>
                </a:solidFill>
              </a:rPr>
              <a:t>orange  1</a:t>
            </a:r>
          </a:p>
        </p:txBody>
      </p:sp>
    </p:spTree>
    <p:extLst>
      <p:ext uri="{BB962C8B-B14F-4D97-AF65-F5344CB8AC3E}">
        <p14:creationId xmlns:p14="http://schemas.microsoft.com/office/powerpoint/2010/main" val="8300886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49978" y="365126"/>
            <a:ext cx="3803822" cy="1401890"/>
          </a:xfrm>
        </p:spPr>
        <p:txBody>
          <a:bodyPr>
            <a:normAutofit/>
          </a:bodyPr>
          <a:lstStyle/>
          <a:p>
            <a:r>
              <a:rPr lang="en-US" dirty="0"/>
              <a:t>The Reducer</a:t>
            </a:r>
          </a:p>
        </p:txBody>
      </p:sp>
      <p:sp>
        <p:nvSpPr>
          <p:cNvPr id="3" name="Content Placeholder 2"/>
          <p:cNvSpPr>
            <a:spLocks noGrp="1"/>
          </p:cNvSpPr>
          <p:nvPr>
            <p:ph idx="1"/>
          </p:nvPr>
        </p:nvSpPr>
        <p:spPr>
          <a:xfrm>
            <a:off x="838200" y="231112"/>
            <a:ext cx="10515600" cy="6490363"/>
          </a:xfrm>
        </p:spPr>
        <p:txBody>
          <a:bodyPr>
            <a:normAutofit/>
          </a:bodyPr>
          <a:lstStyle/>
          <a:p>
            <a:pPr marL="0" indent="0">
              <a:spcBef>
                <a:spcPts val="600"/>
              </a:spcBef>
              <a:buNone/>
            </a:pPr>
            <a:r>
              <a:rPr lang="en-US" sz="2300" dirty="0">
                <a:solidFill>
                  <a:srgbClr val="C00000"/>
                </a:solidFill>
              </a:rPr>
              <a:t>#!/usr/bin/env python3</a:t>
            </a:r>
          </a:p>
          <a:p>
            <a:pPr marL="0" indent="0">
              <a:spcBef>
                <a:spcPts val="0"/>
              </a:spcBef>
              <a:buNone/>
            </a:pPr>
            <a:r>
              <a:rPr lang="en-US" sz="2300" dirty="0">
                <a:solidFill>
                  <a:srgbClr val="C00000"/>
                </a:solidFill>
              </a:rPr>
              <a:t>import sys</a:t>
            </a:r>
          </a:p>
          <a:p>
            <a:pPr marL="0" indent="0">
              <a:spcBef>
                <a:spcPts val="1200"/>
              </a:spcBef>
              <a:buNone/>
            </a:pPr>
            <a:r>
              <a:rPr lang="en-US" sz="2300" dirty="0">
                <a:solidFill>
                  <a:srgbClr val="C00000"/>
                </a:solidFill>
              </a:rPr>
              <a:t>current_word = None</a:t>
            </a:r>
          </a:p>
          <a:p>
            <a:pPr marL="0" indent="0">
              <a:spcBef>
                <a:spcPts val="0"/>
              </a:spcBef>
              <a:buNone/>
            </a:pPr>
            <a:r>
              <a:rPr lang="en-US" sz="2300" dirty="0">
                <a:solidFill>
                  <a:srgbClr val="C00000"/>
                </a:solidFill>
              </a:rPr>
              <a:t>current_count = 0</a:t>
            </a:r>
          </a:p>
          <a:p>
            <a:pPr marL="0" indent="0">
              <a:spcBef>
                <a:spcPts val="0"/>
              </a:spcBef>
              <a:buNone/>
            </a:pPr>
            <a:r>
              <a:rPr lang="en-US" sz="2300" dirty="0">
                <a:solidFill>
                  <a:srgbClr val="C00000"/>
                </a:solidFill>
              </a:rPr>
              <a:t>word = None</a:t>
            </a:r>
          </a:p>
          <a:p>
            <a:pPr marL="0" indent="0">
              <a:spcBef>
                <a:spcPts val="1200"/>
              </a:spcBef>
              <a:buNone/>
            </a:pPr>
            <a:r>
              <a:rPr lang="en-US" sz="2300" dirty="0">
                <a:solidFill>
                  <a:srgbClr val="C00000"/>
                </a:solidFill>
              </a:rPr>
              <a:t>for line in sys.stdin:</a:t>
            </a:r>
          </a:p>
          <a:p>
            <a:pPr marL="0" indent="0">
              <a:spcBef>
                <a:spcPts val="0"/>
              </a:spcBef>
              <a:buNone/>
            </a:pPr>
            <a:r>
              <a:rPr lang="en-US" sz="2300" dirty="0">
                <a:solidFill>
                  <a:srgbClr val="C00000"/>
                </a:solidFill>
              </a:rPr>
              <a:t>	line = line.strip()</a:t>
            </a:r>
          </a:p>
          <a:p>
            <a:pPr marL="0" indent="0">
              <a:spcBef>
                <a:spcPts val="0"/>
              </a:spcBef>
              <a:buNone/>
            </a:pPr>
            <a:r>
              <a:rPr lang="en-US" sz="2300" dirty="0">
                <a:solidFill>
                  <a:srgbClr val="C00000"/>
                </a:solidFill>
              </a:rPr>
              <a:t>	word, count = line.split('\t')</a:t>
            </a:r>
          </a:p>
          <a:p>
            <a:pPr marL="0" indent="0">
              <a:spcBef>
                <a:spcPts val="0"/>
              </a:spcBef>
              <a:buNone/>
            </a:pPr>
            <a:r>
              <a:rPr lang="en-US" sz="2300" dirty="0">
                <a:solidFill>
                  <a:srgbClr val="C00000"/>
                </a:solidFill>
              </a:rPr>
              <a:t>	count = int(count)</a:t>
            </a:r>
          </a:p>
          <a:p>
            <a:pPr marL="0" indent="0">
              <a:spcBef>
                <a:spcPts val="600"/>
              </a:spcBef>
              <a:buNone/>
            </a:pPr>
            <a:r>
              <a:rPr lang="en-US" sz="2300" dirty="0">
                <a:solidFill>
                  <a:srgbClr val="C00000"/>
                </a:solidFill>
              </a:rPr>
              <a:t>	if current_word == word:</a:t>
            </a:r>
          </a:p>
          <a:p>
            <a:pPr marL="0" indent="0">
              <a:spcBef>
                <a:spcPts val="0"/>
              </a:spcBef>
              <a:buNone/>
            </a:pPr>
            <a:r>
              <a:rPr lang="en-US" sz="2300" dirty="0">
                <a:solidFill>
                  <a:srgbClr val="C00000"/>
                </a:solidFill>
              </a:rPr>
              <a:t>		current_count += count</a:t>
            </a:r>
          </a:p>
          <a:p>
            <a:pPr marL="0" indent="0">
              <a:spcBef>
                <a:spcPts val="600"/>
              </a:spcBef>
              <a:buNone/>
            </a:pPr>
            <a:r>
              <a:rPr lang="en-US" sz="2300" dirty="0">
                <a:solidFill>
                  <a:srgbClr val="C00000"/>
                </a:solidFill>
              </a:rPr>
              <a:t>	else:</a:t>
            </a:r>
          </a:p>
          <a:p>
            <a:pPr marL="0" indent="0">
              <a:spcBef>
                <a:spcPts val="0"/>
              </a:spcBef>
              <a:buNone/>
            </a:pPr>
            <a:r>
              <a:rPr lang="en-US" sz="2300" dirty="0">
                <a:solidFill>
                  <a:srgbClr val="C00000"/>
                </a:solidFill>
              </a:rPr>
              <a:t>		if current_word:</a:t>
            </a:r>
          </a:p>
          <a:p>
            <a:pPr marL="0" indent="0">
              <a:spcBef>
                <a:spcPts val="0"/>
              </a:spcBef>
              <a:buNone/>
            </a:pPr>
            <a:r>
              <a:rPr lang="en-US" sz="2300" dirty="0">
                <a:solidFill>
                  <a:srgbClr val="C00000"/>
                </a:solidFill>
              </a:rPr>
              <a:t>			print('({},{})'.format(current_word, </a:t>
            </a:r>
            <a:r>
              <a:rPr lang="en-US" sz="2300" dirty="0" err="1">
                <a:solidFill>
                  <a:srgbClr val="C00000"/>
                </a:solidFill>
              </a:rPr>
              <a:t>current_count</a:t>
            </a:r>
            <a:r>
              <a:rPr lang="en-US" sz="2300" dirty="0">
                <a:solidFill>
                  <a:srgbClr val="C00000"/>
                </a:solidFill>
              </a:rPr>
              <a:t>))</a:t>
            </a:r>
          </a:p>
          <a:p>
            <a:pPr marL="0" indent="0">
              <a:spcBef>
                <a:spcPts val="0"/>
              </a:spcBef>
              <a:buNone/>
            </a:pPr>
            <a:r>
              <a:rPr lang="en-US" sz="2300" dirty="0">
                <a:solidFill>
                  <a:srgbClr val="C00000"/>
                </a:solidFill>
              </a:rPr>
              <a:t>		current_count = count</a:t>
            </a:r>
          </a:p>
          <a:p>
            <a:pPr marL="0" indent="0">
              <a:spcBef>
                <a:spcPts val="0"/>
              </a:spcBef>
              <a:buNone/>
            </a:pPr>
            <a:r>
              <a:rPr lang="en-US" sz="2300" dirty="0">
                <a:solidFill>
                  <a:srgbClr val="C00000"/>
                </a:solidFill>
              </a:rPr>
              <a:t>		current_word = word</a:t>
            </a:r>
          </a:p>
          <a:p>
            <a:pPr marL="0" indent="0">
              <a:buNone/>
            </a:pPr>
            <a:r>
              <a:rPr lang="en-US" sz="2300" dirty="0">
                <a:solidFill>
                  <a:srgbClr val="C00000"/>
                </a:solidFill>
              </a:rPr>
              <a:t>print('({},{})'.format(current_word, current_count) )</a:t>
            </a:r>
          </a:p>
        </p:txBody>
      </p:sp>
      <p:sp>
        <p:nvSpPr>
          <p:cNvPr id="4" name="Footer Placeholder 3"/>
          <p:cNvSpPr>
            <a:spLocks noGrp="1"/>
          </p:cNvSpPr>
          <p:nvPr>
            <p:ph type="ftr" sz="quarter" idx="11"/>
          </p:nvPr>
        </p:nvSpPr>
        <p:spPr/>
        <p:txBody>
          <a:bodyPr/>
          <a:lstStyle/>
          <a:p>
            <a:r>
              <a:rPr lang="en-US" dirty="0"/>
              <a:t>© Dr. Leon Jololian</a:t>
            </a:r>
          </a:p>
        </p:txBody>
      </p:sp>
      <p:sp>
        <p:nvSpPr>
          <p:cNvPr id="5" name="Slide Number Placeholder 4"/>
          <p:cNvSpPr>
            <a:spLocks noGrp="1"/>
          </p:cNvSpPr>
          <p:nvPr>
            <p:ph type="sldNum" sz="quarter" idx="12"/>
          </p:nvPr>
        </p:nvSpPr>
        <p:spPr/>
        <p:txBody>
          <a:bodyPr/>
          <a:lstStyle/>
          <a:p>
            <a:fld id="{95820DC5-C491-427E-912A-922FD9C310AE}" type="slidenum">
              <a:rPr lang="en-US" smtClean="0"/>
              <a:t>45</a:t>
            </a:fld>
            <a:endParaRPr lang="en-US"/>
          </a:p>
        </p:txBody>
      </p:sp>
    </p:spTree>
    <p:extLst>
      <p:ext uri="{BB962C8B-B14F-4D97-AF65-F5344CB8AC3E}">
        <p14:creationId xmlns:p14="http://schemas.microsoft.com/office/powerpoint/2010/main" val="31336318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68411"/>
            <a:ext cx="10515600" cy="5608552"/>
          </a:xfrm>
        </p:spPr>
        <p:txBody>
          <a:bodyPr/>
          <a:lstStyle/>
          <a:p>
            <a:r>
              <a:rPr lang="en-US" dirty="0"/>
              <a:t>To test both, the mapper and the reducer in Windows:</a:t>
            </a:r>
          </a:p>
          <a:p>
            <a:pPr marL="0" indent="0">
              <a:buNone/>
            </a:pPr>
            <a:r>
              <a:rPr lang="en-US" dirty="0"/>
              <a:t>	</a:t>
            </a:r>
            <a:r>
              <a:rPr lang="en-US" dirty="0">
                <a:solidFill>
                  <a:srgbClr val="C00000"/>
                </a:solidFill>
              </a:rPr>
              <a:t>python3 mapper.py &lt; data.txt | sort | python3 reducer.py</a:t>
            </a:r>
          </a:p>
          <a:p>
            <a:pPr marL="0" indent="0">
              <a:spcBef>
                <a:spcPts val="1800"/>
              </a:spcBef>
              <a:buNone/>
            </a:pPr>
            <a:r>
              <a:rPr lang="en-US" dirty="0">
                <a:solidFill>
                  <a:srgbClr val="00B050"/>
                </a:solidFill>
              </a:rPr>
              <a:t>(apple,1)</a:t>
            </a:r>
          </a:p>
          <a:p>
            <a:pPr marL="0" indent="0">
              <a:spcBef>
                <a:spcPts val="600"/>
              </a:spcBef>
              <a:buNone/>
            </a:pPr>
            <a:r>
              <a:rPr lang="en-US" dirty="0">
                <a:solidFill>
                  <a:srgbClr val="00B050"/>
                </a:solidFill>
              </a:rPr>
              <a:t>(banana,1)</a:t>
            </a:r>
          </a:p>
          <a:p>
            <a:pPr marL="0" indent="0">
              <a:spcBef>
                <a:spcPts val="600"/>
              </a:spcBef>
              <a:buNone/>
            </a:pPr>
            <a:r>
              <a:rPr lang="en-US" dirty="0">
                <a:solidFill>
                  <a:srgbClr val="00B050"/>
                </a:solidFill>
              </a:rPr>
              <a:t>(grape,1)</a:t>
            </a:r>
          </a:p>
          <a:p>
            <a:pPr marL="0" indent="0">
              <a:spcBef>
                <a:spcPts val="600"/>
              </a:spcBef>
              <a:buNone/>
            </a:pPr>
            <a:r>
              <a:rPr lang="en-US" dirty="0">
                <a:solidFill>
                  <a:srgbClr val="00B050"/>
                </a:solidFill>
              </a:rPr>
              <a:t>(orange,2)</a:t>
            </a:r>
            <a:endParaRPr lang="en-US" dirty="0">
              <a:solidFill>
                <a:srgbClr val="C00000"/>
              </a:solidFill>
            </a:endParaRPr>
          </a:p>
          <a:p>
            <a:pPr>
              <a:spcBef>
                <a:spcPts val="1800"/>
              </a:spcBef>
            </a:pPr>
            <a:r>
              <a:rPr lang="en-US" dirty="0"/>
              <a:t>To test the code in Ubuntu:</a:t>
            </a:r>
          </a:p>
          <a:p>
            <a:pPr marL="0" indent="0">
              <a:spcBef>
                <a:spcPts val="600"/>
              </a:spcBef>
              <a:buNone/>
            </a:pPr>
            <a:r>
              <a:rPr lang="en-US" dirty="0"/>
              <a:t>	</a:t>
            </a:r>
            <a:r>
              <a:rPr lang="en-US" dirty="0">
                <a:solidFill>
                  <a:srgbClr val="C00000"/>
                </a:solidFill>
              </a:rPr>
              <a:t>./mapper.py &lt; data.txt | sort | ./reducer.py</a:t>
            </a:r>
          </a:p>
          <a:p>
            <a:pPr marL="0" indent="0">
              <a:spcBef>
                <a:spcPts val="600"/>
              </a:spcBef>
              <a:buNone/>
            </a:pPr>
            <a:endParaRPr lang="en-US"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95820DC5-C491-427E-912A-922FD9C310AE}" type="slidenum">
              <a:rPr lang="en-US" smtClean="0"/>
              <a:t>46</a:t>
            </a:fld>
            <a:endParaRPr lang="en-US"/>
          </a:p>
        </p:txBody>
      </p:sp>
    </p:spTree>
    <p:extLst>
      <p:ext uri="{BB962C8B-B14F-4D97-AF65-F5344CB8AC3E}">
        <p14:creationId xmlns:p14="http://schemas.microsoft.com/office/powerpoint/2010/main" val="9964506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Example#2:  Number of Movies Rated by each User</a:t>
            </a:r>
          </a:p>
        </p:txBody>
      </p:sp>
      <p:sp>
        <p:nvSpPr>
          <p:cNvPr id="3" name="Content Placeholder 2"/>
          <p:cNvSpPr>
            <a:spLocks noGrp="1"/>
          </p:cNvSpPr>
          <p:nvPr>
            <p:ph idx="1"/>
          </p:nvPr>
        </p:nvSpPr>
        <p:spPr/>
        <p:txBody>
          <a:bodyPr/>
          <a:lstStyle/>
          <a:p>
            <a:pPr marL="0" indent="0">
              <a:buNone/>
            </a:pPr>
            <a:r>
              <a:rPr lang="en-US" dirty="0"/>
              <a:t>mapper.py</a:t>
            </a:r>
          </a:p>
          <a:p>
            <a:pPr marL="0" indent="0">
              <a:spcBef>
                <a:spcPts val="1800"/>
              </a:spcBef>
              <a:buNone/>
            </a:pPr>
            <a:r>
              <a:rPr lang="en-US" sz="2600" dirty="0">
                <a:solidFill>
                  <a:srgbClr val="C00000"/>
                </a:solidFill>
              </a:rPr>
              <a:t>#!/usr/bin/env python3</a:t>
            </a:r>
          </a:p>
          <a:p>
            <a:pPr marL="0" indent="0">
              <a:buNone/>
            </a:pPr>
            <a:r>
              <a:rPr lang="en-US" sz="2600" dirty="0">
                <a:solidFill>
                  <a:srgbClr val="C00000"/>
                </a:solidFill>
              </a:rPr>
              <a:t>import sys</a:t>
            </a:r>
          </a:p>
          <a:p>
            <a:pPr marL="0" indent="0">
              <a:spcBef>
                <a:spcPts val="1800"/>
              </a:spcBef>
              <a:buNone/>
            </a:pPr>
            <a:r>
              <a:rPr lang="en-US" sz="2600" dirty="0">
                <a:solidFill>
                  <a:srgbClr val="C00000"/>
                </a:solidFill>
              </a:rPr>
              <a:t>for line in sys.stdin:</a:t>
            </a:r>
          </a:p>
          <a:p>
            <a:pPr marL="0" indent="0">
              <a:spcBef>
                <a:spcPts val="600"/>
              </a:spcBef>
              <a:buNone/>
            </a:pPr>
            <a:r>
              <a:rPr lang="en-US" sz="2600" dirty="0">
                <a:solidFill>
                  <a:srgbClr val="C00000"/>
                </a:solidFill>
              </a:rPr>
              <a:t>	line = line.strip('\t')</a:t>
            </a:r>
          </a:p>
          <a:p>
            <a:pPr marL="0" indent="0">
              <a:spcBef>
                <a:spcPts val="600"/>
              </a:spcBef>
              <a:buNone/>
            </a:pPr>
            <a:r>
              <a:rPr lang="en-US" sz="2600" dirty="0">
                <a:solidFill>
                  <a:srgbClr val="C00000"/>
                </a:solidFill>
              </a:rPr>
              <a:t>	words = line.split()</a:t>
            </a:r>
          </a:p>
          <a:p>
            <a:pPr marL="0" indent="0">
              <a:spcBef>
                <a:spcPts val="600"/>
              </a:spcBef>
              <a:buNone/>
            </a:pPr>
            <a:r>
              <a:rPr lang="en-US" sz="2600" dirty="0">
                <a:solidFill>
                  <a:srgbClr val="C00000"/>
                </a:solidFill>
              </a:rPr>
              <a:t>	print('{} {}'.format(words[0], 1))</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47</a:t>
            </a:fld>
            <a:endParaRPr lang="en-US"/>
          </a:p>
        </p:txBody>
      </p:sp>
      <p:graphicFrame>
        <p:nvGraphicFramePr>
          <p:cNvPr id="6" name="Object 5"/>
          <p:cNvGraphicFramePr>
            <a:graphicFrameLocks noChangeAspect="1"/>
          </p:cNvGraphicFramePr>
          <p:nvPr>
            <p:extLst>
              <p:ext uri="{D42A27DB-BD31-4B8C-83A1-F6EECF244321}">
                <p14:modId xmlns:p14="http://schemas.microsoft.com/office/powerpoint/2010/main" val="2083764219"/>
              </p:ext>
            </p:extLst>
          </p:nvPr>
        </p:nvGraphicFramePr>
        <p:xfrm>
          <a:off x="6729413" y="1935163"/>
          <a:ext cx="4799012" cy="3265487"/>
        </p:xfrm>
        <a:graphic>
          <a:graphicData uri="http://schemas.openxmlformats.org/presentationml/2006/ole">
            <mc:AlternateContent xmlns:mc="http://schemas.openxmlformats.org/markup-compatibility/2006">
              <mc:Choice xmlns:v="urn:schemas-microsoft-com:vml" Requires="v">
                <p:oleObj name="Worksheet" r:id="rId2" imgW="3517886" imgH="2393884" progId="Excel.Sheet.12">
                  <p:embed/>
                </p:oleObj>
              </mc:Choice>
              <mc:Fallback>
                <p:oleObj name="Worksheet" r:id="rId2" imgW="3517886" imgH="2393884" progId="Excel.Sheet.12">
                  <p:embed/>
                  <p:pic>
                    <p:nvPicPr>
                      <p:cNvPr id="6" name="Object 5"/>
                      <p:cNvPicPr/>
                      <p:nvPr/>
                    </p:nvPicPr>
                    <p:blipFill>
                      <a:blip r:embed="rId3"/>
                      <a:stretch>
                        <a:fillRect/>
                      </a:stretch>
                    </p:blipFill>
                    <p:spPr>
                      <a:xfrm>
                        <a:off x="6729413" y="1935163"/>
                        <a:ext cx="4799012" cy="3265487"/>
                      </a:xfrm>
                      <a:prstGeom prst="rect">
                        <a:avLst/>
                      </a:prstGeom>
                    </p:spPr>
                  </p:pic>
                </p:oleObj>
              </mc:Fallback>
            </mc:AlternateContent>
          </a:graphicData>
        </a:graphic>
      </p:graphicFrame>
    </p:spTree>
    <p:extLst>
      <p:ext uri="{BB962C8B-B14F-4D97-AF65-F5344CB8AC3E}">
        <p14:creationId xmlns:p14="http://schemas.microsoft.com/office/powerpoint/2010/main" val="23364303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81355"/>
            <a:ext cx="10515600" cy="6330460"/>
          </a:xfrm>
        </p:spPr>
        <p:txBody>
          <a:bodyPr>
            <a:normAutofit fontScale="77500" lnSpcReduction="20000"/>
          </a:bodyPr>
          <a:lstStyle/>
          <a:p>
            <a:pPr marL="0" indent="0">
              <a:buNone/>
            </a:pPr>
            <a:r>
              <a:rPr lang="en-US" dirty="0"/>
              <a:t>reducer.py:</a:t>
            </a:r>
          </a:p>
          <a:p>
            <a:pPr marL="0" indent="0">
              <a:spcBef>
                <a:spcPts val="1800"/>
              </a:spcBef>
              <a:buNone/>
            </a:pPr>
            <a:r>
              <a:rPr lang="en-US" dirty="0">
                <a:solidFill>
                  <a:srgbClr val="C00000"/>
                </a:solidFill>
              </a:rPr>
              <a:t>#!/usr/bin/env python3</a:t>
            </a:r>
          </a:p>
          <a:p>
            <a:pPr marL="0" indent="0">
              <a:spcBef>
                <a:spcPts val="500"/>
              </a:spcBef>
              <a:buNone/>
            </a:pPr>
            <a:r>
              <a:rPr lang="en-US" dirty="0">
                <a:solidFill>
                  <a:srgbClr val="C00000"/>
                </a:solidFill>
              </a:rPr>
              <a:t>import sys</a:t>
            </a:r>
          </a:p>
          <a:p>
            <a:pPr marL="0" indent="0">
              <a:spcBef>
                <a:spcPts val="1200"/>
              </a:spcBef>
              <a:buNone/>
            </a:pPr>
            <a:r>
              <a:rPr lang="en-US" dirty="0">
                <a:solidFill>
                  <a:srgbClr val="C00000"/>
                </a:solidFill>
              </a:rPr>
              <a:t>current_movie = None</a:t>
            </a:r>
          </a:p>
          <a:p>
            <a:pPr marL="0" indent="0">
              <a:spcBef>
                <a:spcPts val="600"/>
              </a:spcBef>
              <a:buNone/>
            </a:pPr>
            <a:r>
              <a:rPr lang="en-US" dirty="0">
                <a:solidFill>
                  <a:srgbClr val="C00000"/>
                </a:solidFill>
              </a:rPr>
              <a:t>current_count = 0</a:t>
            </a:r>
          </a:p>
          <a:p>
            <a:pPr marL="0" indent="0">
              <a:spcBef>
                <a:spcPts val="600"/>
              </a:spcBef>
              <a:buNone/>
            </a:pPr>
            <a:r>
              <a:rPr lang="en-US" dirty="0">
                <a:solidFill>
                  <a:srgbClr val="C00000"/>
                </a:solidFill>
              </a:rPr>
              <a:t>movie = None</a:t>
            </a:r>
          </a:p>
          <a:p>
            <a:pPr marL="0" indent="0">
              <a:spcBef>
                <a:spcPts val="1800"/>
              </a:spcBef>
              <a:buNone/>
            </a:pPr>
            <a:r>
              <a:rPr lang="en-US" dirty="0">
                <a:solidFill>
                  <a:srgbClr val="C00000"/>
                </a:solidFill>
              </a:rPr>
              <a:t>for line in sys.stdin:</a:t>
            </a:r>
          </a:p>
          <a:p>
            <a:pPr marL="0" indent="0">
              <a:spcBef>
                <a:spcPts val="600"/>
              </a:spcBef>
              <a:buNone/>
            </a:pPr>
            <a:r>
              <a:rPr lang="en-US" dirty="0">
                <a:solidFill>
                  <a:srgbClr val="C00000"/>
                </a:solidFill>
              </a:rPr>
              <a:t>	line = line.strip()</a:t>
            </a:r>
          </a:p>
          <a:p>
            <a:pPr marL="0" indent="0">
              <a:spcBef>
                <a:spcPts val="600"/>
              </a:spcBef>
              <a:buNone/>
            </a:pPr>
            <a:r>
              <a:rPr lang="en-US" dirty="0">
                <a:solidFill>
                  <a:srgbClr val="C00000"/>
                </a:solidFill>
              </a:rPr>
              <a:t>	movie, count = line.split(' ')</a:t>
            </a:r>
          </a:p>
          <a:p>
            <a:pPr marL="0" indent="0">
              <a:spcBef>
                <a:spcPts val="600"/>
              </a:spcBef>
              <a:buNone/>
            </a:pPr>
            <a:r>
              <a:rPr lang="en-US" dirty="0">
                <a:solidFill>
                  <a:srgbClr val="C00000"/>
                </a:solidFill>
              </a:rPr>
              <a:t>	count = int(count)</a:t>
            </a:r>
          </a:p>
          <a:p>
            <a:pPr marL="0" indent="0">
              <a:spcBef>
                <a:spcPts val="600"/>
              </a:spcBef>
              <a:buNone/>
            </a:pPr>
            <a:r>
              <a:rPr lang="en-US" dirty="0">
                <a:solidFill>
                  <a:srgbClr val="C00000"/>
                </a:solidFill>
              </a:rPr>
              <a:t>	if current_movie == movie:</a:t>
            </a:r>
          </a:p>
          <a:p>
            <a:pPr marL="0" indent="0">
              <a:spcBef>
                <a:spcPts val="600"/>
              </a:spcBef>
              <a:buNone/>
            </a:pPr>
            <a:r>
              <a:rPr lang="en-US" dirty="0">
                <a:solidFill>
                  <a:srgbClr val="C00000"/>
                </a:solidFill>
              </a:rPr>
              <a:t>		current_count += count</a:t>
            </a:r>
          </a:p>
          <a:p>
            <a:pPr marL="0" indent="0">
              <a:spcBef>
                <a:spcPts val="600"/>
              </a:spcBef>
              <a:buNone/>
            </a:pPr>
            <a:r>
              <a:rPr lang="en-US" dirty="0">
                <a:solidFill>
                  <a:srgbClr val="C00000"/>
                </a:solidFill>
              </a:rPr>
              <a:t>	else:</a:t>
            </a:r>
          </a:p>
          <a:p>
            <a:pPr marL="0" indent="0">
              <a:spcBef>
                <a:spcPts val="600"/>
              </a:spcBef>
              <a:buNone/>
            </a:pPr>
            <a:r>
              <a:rPr lang="en-US" dirty="0">
                <a:solidFill>
                  <a:srgbClr val="C00000"/>
                </a:solidFill>
              </a:rPr>
              <a:t>		if current_movie:</a:t>
            </a:r>
          </a:p>
          <a:p>
            <a:pPr marL="0" indent="0">
              <a:spcBef>
                <a:spcPts val="600"/>
              </a:spcBef>
              <a:buNone/>
            </a:pPr>
            <a:r>
              <a:rPr lang="en-US" dirty="0">
                <a:solidFill>
                  <a:srgbClr val="C00000"/>
                </a:solidFill>
              </a:rPr>
              <a:t>			print('({},{})'.format(current_movie, current_count))</a:t>
            </a:r>
          </a:p>
          <a:p>
            <a:pPr marL="0" indent="0">
              <a:spcBef>
                <a:spcPts val="600"/>
              </a:spcBef>
              <a:buNone/>
            </a:pPr>
            <a:r>
              <a:rPr lang="en-US" dirty="0">
                <a:solidFill>
                  <a:srgbClr val="C00000"/>
                </a:solidFill>
              </a:rPr>
              <a:t>		current_count = count</a:t>
            </a:r>
          </a:p>
          <a:p>
            <a:pPr marL="0" indent="0">
              <a:spcBef>
                <a:spcPts val="600"/>
              </a:spcBef>
              <a:buNone/>
            </a:pPr>
            <a:r>
              <a:rPr lang="en-US" dirty="0">
                <a:solidFill>
                  <a:srgbClr val="C00000"/>
                </a:solidFill>
              </a:rPr>
              <a:t>		current_movie = movie</a:t>
            </a:r>
          </a:p>
          <a:p>
            <a:pPr marL="0" indent="0">
              <a:spcBef>
                <a:spcPts val="600"/>
              </a:spcBef>
              <a:buNone/>
            </a:pPr>
            <a:r>
              <a:rPr lang="en-US" dirty="0">
                <a:solidFill>
                  <a:srgbClr val="C00000"/>
                </a:solidFill>
              </a:rPr>
              <a:t>print('({},{})'.format(current_movie, current_count)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48</a:t>
            </a:fld>
            <a:endParaRPr lang="en-US"/>
          </a:p>
        </p:txBody>
      </p:sp>
      <p:sp>
        <p:nvSpPr>
          <p:cNvPr id="6" name="Rectangle 5"/>
          <p:cNvSpPr/>
          <p:nvPr/>
        </p:nvSpPr>
        <p:spPr>
          <a:xfrm>
            <a:off x="10480431" y="4312155"/>
            <a:ext cx="1256044" cy="1569660"/>
          </a:xfrm>
          <a:prstGeom prst="rect">
            <a:avLst/>
          </a:prstGeom>
        </p:spPr>
        <p:txBody>
          <a:bodyPr wrap="square">
            <a:spAutoFit/>
          </a:bodyPr>
          <a:lstStyle/>
          <a:p>
            <a:r>
              <a:rPr lang="en-US" sz="2400" dirty="0">
                <a:solidFill>
                  <a:srgbClr val="00B050"/>
                </a:solidFill>
              </a:rPr>
              <a:t>(274,3)</a:t>
            </a:r>
          </a:p>
          <a:p>
            <a:r>
              <a:rPr lang="en-US" sz="2400" dirty="0">
                <a:solidFill>
                  <a:srgbClr val="00B050"/>
                </a:solidFill>
              </a:rPr>
              <a:t>(380,2)</a:t>
            </a:r>
          </a:p>
          <a:p>
            <a:r>
              <a:rPr lang="en-US" sz="2400" dirty="0">
                <a:solidFill>
                  <a:srgbClr val="00B050"/>
                </a:solidFill>
              </a:rPr>
              <a:t>(414,1)</a:t>
            </a:r>
          </a:p>
          <a:p>
            <a:r>
              <a:rPr lang="en-US" sz="2400" dirty="0">
                <a:solidFill>
                  <a:srgbClr val="00B050"/>
                </a:solidFill>
              </a:rPr>
              <a:t>(603,1)</a:t>
            </a:r>
          </a:p>
        </p:txBody>
      </p:sp>
    </p:spTree>
    <p:extLst>
      <p:ext uri="{BB962C8B-B14F-4D97-AF65-F5344CB8AC3E}">
        <p14:creationId xmlns:p14="http://schemas.microsoft.com/office/powerpoint/2010/main" val="40355099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b="1" dirty="0"/>
              <a:t>python-mrjob</a:t>
            </a:r>
            <a:r>
              <a:rPr lang="en-US" dirty="0"/>
              <a:t> Python Package</a:t>
            </a:r>
          </a:p>
        </p:txBody>
      </p:sp>
      <p:sp>
        <p:nvSpPr>
          <p:cNvPr id="3" name="Content Placeholder 2"/>
          <p:cNvSpPr>
            <a:spLocks noGrp="1"/>
          </p:cNvSpPr>
          <p:nvPr>
            <p:ph idx="1"/>
          </p:nvPr>
        </p:nvSpPr>
        <p:spPr>
          <a:xfrm>
            <a:off x="838200" y="1545021"/>
            <a:ext cx="10515600" cy="4973225"/>
          </a:xfrm>
        </p:spPr>
        <p:txBody>
          <a:bodyPr>
            <a:normAutofit fontScale="92500" lnSpcReduction="10000"/>
          </a:bodyPr>
          <a:lstStyle/>
          <a:p>
            <a:r>
              <a:rPr lang="en-US" sz="2400" dirty="0"/>
              <a:t>Mrjob is a Python package that helps you write and run Hadoop Streaming jobs. </a:t>
            </a:r>
          </a:p>
          <a:p>
            <a:r>
              <a:rPr lang="en-US" sz="2400" dirty="0"/>
              <a:t>Mrjob also works with a Hadoop cluster.</a:t>
            </a:r>
          </a:p>
          <a:p>
            <a:r>
              <a:rPr lang="en-US" sz="2400" dirty="0"/>
              <a:t>To install </a:t>
            </a:r>
            <a:r>
              <a:rPr lang="en-US" sz="2400" b="1" dirty="0"/>
              <a:t>mrjob</a:t>
            </a:r>
            <a:r>
              <a:rPr lang="en-US" sz="2400" dirty="0"/>
              <a:t> on Ubuntu, execute the following commands:</a:t>
            </a:r>
          </a:p>
          <a:p>
            <a:pPr marL="0" indent="0">
              <a:buNone/>
            </a:pPr>
            <a:r>
              <a:rPr lang="en-US" sz="2400" dirty="0"/>
              <a:t>	$ </a:t>
            </a:r>
            <a:r>
              <a:rPr lang="en-US" sz="2400" dirty="0">
                <a:solidFill>
                  <a:srgbClr val="C00000"/>
                </a:solidFill>
              </a:rPr>
              <a:t>sudo apt update</a:t>
            </a:r>
          </a:p>
          <a:p>
            <a:pPr marL="0" indent="0">
              <a:buNone/>
            </a:pPr>
            <a:r>
              <a:rPr lang="en-US" sz="2400" dirty="0">
                <a:solidFill>
                  <a:srgbClr val="C00000"/>
                </a:solidFill>
              </a:rPr>
              <a:t>	</a:t>
            </a:r>
            <a:r>
              <a:rPr lang="en-US" sz="2400" dirty="0"/>
              <a:t>$</a:t>
            </a:r>
            <a:r>
              <a:rPr lang="en-US" sz="2400" dirty="0">
                <a:solidFill>
                  <a:srgbClr val="C00000"/>
                </a:solidFill>
              </a:rPr>
              <a:t> sudo apt install python3-pip</a:t>
            </a:r>
          </a:p>
          <a:p>
            <a:pPr marL="0" indent="0">
              <a:buNone/>
            </a:pPr>
            <a:r>
              <a:rPr lang="en-US" sz="2400" dirty="0"/>
              <a:t>	$ </a:t>
            </a:r>
            <a:r>
              <a:rPr lang="en-US" sz="2400" dirty="0">
                <a:solidFill>
                  <a:srgbClr val="C00000"/>
                </a:solidFill>
              </a:rPr>
              <a:t>pip3 install mrjob</a:t>
            </a:r>
          </a:p>
          <a:p>
            <a:r>
              <a:rPr lang="en-US" sz="2400" dirty="0"/>
              <a:t>A job is defined by a class that inherits from MRJob. </a:t>
            </a:r>
          </a:p>
          <a:p>
            <a:r>
              <a:rPr lang="en-US" sz="2400" dirty="0"/>
              <a:t>This class contains methods that define the steps of your job.</a:t>
            </a:r>
          </a:p>
          <a:p>
            <a:r>
              <a:rPr lang="en-US" sz="2400" dirty="0"/>
              <a:t>A "step" consists of a mapper, a combiner, and a reducer. </a:t>
            </a:r>
          </a:p>
          <a:p>
            <a:r>
              <a:rPr lang="en-US" sz="2400" dirty="0"/>
              <a:t>All three are optional, but you must have at least one. </a:t>
            </a:r>
          </a:p>
          <a:p>
            <a:r>
              <a:rPr lang="en-US" sz="2400" dirty="0"/>
              <a:t>When you only have one step, all you have to do is write methods called </a:t>
            </a:r>
            <a:r>
              <a:rPr lang="en-US" sz="2400" dirty="0">
                <a:solidFill>
                  <a:srgbClr val="00B0F0"/>
                </a:solidFill>
              </a:rPr>
              <a:t>mapper()</a:t>
            </a:r>
            <a:r>
              <a:rPr lang="en-US" sz="2400" dirty="0"/>
              <a:t>, </a:t>
            </a:r>
            <a:r>
              <a:rPr lang="en-US" sz="2400" dirty="0">
                <a:solidFill>
                  <a:srgbClr val="00B0F0"/>
                </a:solidFill>
              </a:rPr>
              <a:t>combiner()</a:t>
            </a:r>
            <a:r>
              <a:rPr lang="en-US" sz="2400" dirty="0"/>
              <a:t>, and </a:t>
            </a:r>
            <a:r>
              <a:rPr lang="en-US" sz="2400" dirty="0">
                <a:solidFill>
                  <a:srgbClr val="00B0F0"/>
                </a:solidFill>
              </a:rPr>
              <a:t>reducer()</a:t>
            </a:r>
            <a:r>
              <a:rPr lang="en-US" sz="2400" dirty="0"/>
              <a: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49</a:t>
            </a:fld>
            <a:endParaRPr lang="en-US"/>
          </a:p>
        </p:txBody>
      </p:sp>
    </p:spTree>
    <p:extLst>
      <p:ext uri="{BB962C8B-B14F-4D97-AF65-F5344CB8AC3E}">
        <p14:creationId xmlns:p14="http://schemas.microsoft.com/office/powerpoint/2010/main" val="381868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Hadoop-Related Projects</a:t>
            </a:r>
          </a:p>
        </p:txBody>
      </p:sp>
      <p:sp>
        <p:nvSpPr>
          <p:cNvPr id="3" name="Content Placeholder 2"/>
          <p:cNvSpPr>
            <a:spLocks noGrp="1"/>
          </p:cNvSpPr>
          <p:nvPr>
            <p:ph idx="1"/>
          </p:nvPr>
        </p:nvSpPr>
        <p:spPr/>
        <p:txBody>
          <a:bodyPr/>
          <a:lstStyle/>
          <a:p>
            <a:r>
              <a:rPr lang="en-US" sz="2400" b="1" dirty="0"/>
              <a:t>Ambari:</a:t>
            </a:r>
            <a:r>
              <a:rPr lang="en-US" sz="2400" dirty="0"/>
              <a:t> </a:t>
            </a:r>
          </a:p>
          <a:p>
            <a:pPr lvl="1">
              <a:buFont typeface="Wingdings" panose="05000000000000000000" pitchFamily="2" charset="2"/>
              <a:buChar char="ü"/>
            </a:pPr>
            <a:r>
              <a:rPr lang="en-US" dirty="0"/>
              <a:t>A web-based tool for provisioning, managing, and monitoring Hadoop clusters. It includes support for HDFS, MapReduce, Hive, HCatalog, HBase, ZooKeeper, Oozie, Pig and Sqoop. </a:t>
            </a:r>
          </a:p>
          <a:p>
            <a:pPr lvl="1">
              <a:buFont typeface="Wingdings" panose="05000000000000000000" pitchFamily="2" charset="2"/>
              <a:buChar char="ü"/>
            </a:pPr>
            <a:r>
              <a:rPr lang="en-US" dirty="0"/>
              <a:t>It also provides a dashboard for viewing cluster health such as heatmaps and ability to view MapReduce, Pig and Hive applications visually along with features to diagnose their performance characteristics in a user-friendly manner.</a:t>
            </a:r>
          </a:p>
          <a:p>
            <a:pPr>
              <a:spcBef>
                <a:spcPts val="1200"/>
              </a:spcBef>
            </a:pPr>
            <a:r>
              <a:rPr lang="en-US" sz="2400" b="1" dirty="0"/>
              <a:t>HBase</a:t>
            </a:r>
            <a:r>
              <a:rPr lang="en-US" sz="2400" dirty="0"/>
              <a:t>: A scalable, distributed database that supports structured data storage for large tables.</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5</a:t>
            </a:fld>
            <a:endParaRPr lang="en-US"/>
          </a:p>
        </p:txBody>
      </p:sp>
    </p:spTree>
    <p:extLst>
      <p:ext uri="{BB962C8B-B14F-4D97-AF65-F5344CB8AC3E}">
        <p14:creationId xmlns:p14="http://schemas.microsoft.com/office/powerpoint/2010/main" val="7576771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49292"/>
            <a:ext cx="10515600" cy="5027671"/>
          </a:xfrm>
        </p:spPr>
        <p:txBody>
          <a:bodyPr/>
          <a:lstStyle/>
          <a:p>
            <a:r>
              <a:rPr lang="en-US" sz="2400" dirty="0"/>
              <a:t>The mapper() method takes a key and a value as args and yields as many key-value pairs as it likes. </a:t>
            </a:r>
          </a:p>
          <a:p>
            <a:r>
              <a:rPr lang="en-US" sz="2400" dirty="0"/>
              <a:t>The reducer() method takes a key and an iterator of values and also yields as many key-value pairs as it likes. </a:t>
            </a:r>
          </a:p>
          <a:p>
            <a:r>
              <a:rPr lang="en-US" sz="2400" dirty="0"/>
              <a:t>The following two lines should be added at the end of the MR job:</a:t>
            </a:r>
          </a:p>
          <a:p>
            <a:pPr marL="0" indent="0">
              <a:buNone/>
            </a:pPr>
            <a:r>
              <a:rPr lang="en-US" sz="2400" dirty="0">
                <a:solidFill>
                  <a:srgbClr val="C00000"/>
                </a:solidFill>
              </a:rPr>
              <a:t>	if __name__ == '__main__':</a:t>
            </a:r>
          </a:p>
          <a:p>
            <a:pPr marL="0" indent="0">
              <a:buNone/>
            </a:pPr>
            <a:r>
              <a:rPr lang="en-US" sz="2400" dirty="0">
                <a:solidFill>
                  <a:srgbClr val="C00000"/>
                </a:solidFill>
              </a:rPr>
              <a:t>		</a:t>
            </a:r>
            <a:r>
              <a:rPr lang="en-US" sz="2400" i="1" dirty="0">
                <a:solidFill>
                  <a:srgbClr val="00B050"/>
                </a:solidFill>
              </a:rPr>
              <a:t>class_name</a:t>
            </a:r>
            <a:r>
              <a:rPr lang="en-US" sz="2400" dirty="0">
                <a:solidFill>
                  <a:srgbClr val="C00000"/>
                </a:solidFill>
              </a:rPr>
              <a:t>.run()</a:t>
            </a:r>
            <a:endParaRPr lang="en-US"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50</a:t>
            </a:fld>
            <a:endParaRPr lang="en-US"/>
          </a:p>
        </p:txBody>
      </p:sp>
    </p:spTree>
    <p:extLst>
      <p:ext uri="{BB962C8B-B14F-4D97-AF65-F5344CB8AC3E}">
        <p14:creationId xmlns:p14="http://schemas.microsoft.com/office/powerpoint/2010/main" val="20647383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71969"/>
          </a:xfrm>
        </p:spPr>
        <p:txBody>
          <a:bodyPr>
            <a:normAutofit fontScale="90000"/>
          </a:bodyPr>
          <a:lstStyle/>
          <a:p>
            <a:r>
              <a:rPr lang="en-US" dirty="0"/>
              <a:t>Running a Python Program Locally and on Hadoop</a:t>
            </a:r>
          </a:p>
        </p:txBody>
      </p:sp>
      <p:sp>
        <p:nvSpPr>
          <p:cNvPr id="3" name="Content Placeholder 2"/>
          <p:cNvSpPr>
            <a:spLocks noGrp="1"/>
          </p:cNvSpPr>
          <p:nvPr>
            <p:ph idx="1"/>
          </p:nvPr>
        </p:nvSpPr>
        <p:spPr>
          <a:xfrm>
            <a:off x="838200" y="1439694"/>
            <a:ext cx="10515600" cy="5168139"/>
          </a:xfrm>
        </p:spPr>
        <p:txBody>
          <a:bodyPr>
            <a:normAutofit/>
          </a:bodyPr>
          <a:lstStyle/>
          <a:p>
            <a:r>
              <a:rPr lang="en-US" sz="2400" dirty="0"/>
              <a:t>Python program (file: </a:t>
            </a:r>
            <a:r>
              <a:rPr lang="en-US" sz="2400" dirty="0">
                <a:solidFill>
                  <a:srgbClr val="00B0F0"/>
                </a:solidFill>
              </a:rPr>
              <a:t>wordcount.py</a:t>
            </a:r>
            <a:r>
              <a:rPr lang="en-US" sz="2400" dirty="0"/>
              <a:t>)</a:t>
            </a:r>
          </a:p>
          <a:p>
            <a:pPr marL="0" indent="0">
              <a:spcBef>
                <a:spcPts val="1800"/>
              </a:spcBef>
              <a:buNone/>
            </a:pPr>
            <a:r>
              <a:rPr lang="en-US" sz="2400" dirty="0">
                <a:solidFill>
                  <a:srgbClr val="C00000"/>
                </a:solidFill>
              </a:rPr>
              <a:t>from mrjob.job import MRJob</a:t>
            </a:r>
          </a:p>
          <a:p>
            <a:pPr marL="0" indent="0">
              <a:spcBef>
                <a:spcPts val="1800"/>
              </a:spcBef>
              <a:buNone/>
            </a:pPr>
            <a:r>
              <a:rPr lang="en-US" sz="2400" dirty="0">
                <a:solidFill>
                  <a:srgbClr val="C00000"/>
                </a:solidFill>
              </a:rPr>
              <a:t>class </a:t>
            </a:r>
            <a:r>
              <a:rPr lang="en-US" sz="2400" dirty="0">
                <a:solidFill>
                  <a:srgbClr val="00B050"/>
                </a:solidFill>
              </a:rPr>
              <a:t>MRWordCount</a:t>
            </a:r>
            <a:r>
              <a:rPr lang="en-US" sz="2400" dirty="0">
                <a:solidFill>
                  <a:srgbClr val="C00000"/>
                </a:solidFill>
              </a:rPr>
              <a:t>(MRJob):</a:t>
            </a:r>
          </a:p>
          <a:p>
            <a:pPr marL="0" indent="0">
              <a:spcBef>
                <a:spcPts val="600"/>
              </a:spcBef>
              <a:buNone/>
            </a:pPr>
            <a:r>
              <a:rPr lang="en-US" sz="2400" dirty="0">
                <a:solidFill>
                  <a:srgbClr val="C00000"/>
                </a:solidFill>
              </a:rPr>
              <a:t>    def mapper(self, _, line):</a:t>
            </a:r>
          </a:p>
          <a:p>
            <a:pPr marL="0" indent="0">
              <a:spcBef>
                <a:spcPts val="500"/>
              </a:spcBef>
              <a:buNone/>
            </a:pPr>
            <a:r>
              <a:rPr lang="en-US" sz="2400" dirty="0">
                <a:solidFill>
                  <a:srgbClr val="C00000"/>
                </a:solidFill>
              </a:rPr>
              <a:t>        yield "chars", len(line)</a:t>
            </a:r>
          </a:p>
          <a:p>
            <a:pPr marL="0" indent="0">
              <a:spcBef>
                <a:spcPts val="500"/>
              </a:spcBef>
              <a:buNone/>
            </a:pPr>
            <a:r>
              <a:rPr lang="en-US" sz="2400" dirty="0">
                <a:solidFill>
                  <a:srgbClr val="C00000"/>
                </a:solidFill>
              </a:rPr>
              <a:t>        yield "words", len(line.split())</a:t>
            </a:r>
          </a:p>
          <a:p>
            <a:pPr marL="0" indent="0">
              <a:spcBef>
                <a:spcPts val="500"/>
              </a:spcBef>
              <a:buNone/>
            </a:pPr>
            <a:r>
              <a:rPr lang="en-US" sz="2400" dirty="0">
                <a:solidFill>
                  <a:srgbClr val="C00000"/>
                </a:solidFill>
              </a:rPr>
              <a:t>        yield "lines", 1</a:t>
            </a:r>
          </a:p>
          <a:p>
            <a:pPr marL="0" indent="0">
              <a:spcBef>
                <a:spcPts val="1800"/>
              </a:spcBef>
              <a:buNone/>
            </a:pPr>
            <a:r>
              <a:rPr lang="en-US" sz="2400" dirty="0">
                <a:solidFill>
                  <a:srgbClr val="C00000"/>
                </a:solidFill>
              </a:rPr>
              <a:t>    def reducer(self, key, values):</a:t>
            </a:r>
          </a:p>
          <a:p>
            <a:pPr marL="0" indent="0">
              <a:spcBef>
                <a:spcPts val="500"/>
              </a:spcBef>
              <a:buNone/>
            </a:pPr>
            <a:r>
              <a:rPr lang="en-US" sz="2400" dirty="0">
                <a:solidFill>
                  <a:srgbClr val="C00000"/>
                </a:solidFill>
              </a:rPr>
              <a:t>        yield key, sum(values)</a:t>
            </a:r>
          </a:p>
          <a:p>
            <a:pPr marL="0" indent="0">
              <a:spcBef>
                <a:spcPts val="1800"/>
              </a:spcBef>
              <a:buNone/>
            </a:pPr>
            <a:r>
              <a:rPr lang="en-US" sz="2400" dirty="0">
                <a:solidFill>
                  <a:srgbClr val="C00000"/>
                </a:solidFill>
              </a:rPr>
              <a:t>if __name__ == '__main__':</a:t>
            </a:r>
          </a:p>
          <a:p>
            <a:pPr marL="0" indent="0">
              <a:spcBef>
                <a:spcPts val="500"/>
              </a:spcBef>
              <a:buNone/>
            </a:pPr>
            <a:r>
              <a:rPr lang="en-US" sz="2400" dirty="0">
                <a:solidFill>
                  <a:srgbClr val="C00000"/>
                </a:solidFill>
              </a:rPr>
              <a:t>    </a:t>
            </a:r>
            <a:r>
              <a:rPr lang="en-US" sz="2400" dirty="0">
                <a:solidFill>
                  <a:srgbClr val="00B050"/>
                </a:solidFill>
              </a:rPr>
              <a:t>MRWordCount</a:t>
            </a:r>
            <a:r>
              <a:rPr lang="en-US" sz="2400" dirty="0">
                <a:solidFill>
                  <a:srgbClr val="C00000"/>
                </a:solidFill>
              </a:rPr>
              <a:t>.run()</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51</a:t>
            </a:fld>
            <a:endParaRPr lang="en-US"/>
          </a:p>
        </p:txBody>
      </p:sp>
    </p:spTree>
    <p:extLst>
      <p:ext uri="{BB962C8B-B14F-4D97-AF65-F5344CB8AC3E}">
        <p14:creationId xmlns:p14="http://schemas.microsoft.com/office/powerpoint/2010/main" val="14637393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13177"/>
          </a:xfrm>
        </p:spPr>
        <p:txBody>
          <a:bodyPr>
            <a:normAutofit fontScale="90000"/>
          </a:bodyPr>
          <a:lstStyle/>
          <a:p>
            <a:r>
              <a:rPr lang="en-US" dirty="0"/>
              <a:t>Running the Python Program on the </a:t>
            </a:r>
            <a:r>
              <a:rPr lang="en-US" b="1" dirty="0"/>
              <a:t>Local System</a:t>
            </a:r>
          </a:p>
        </p:txBody>
      </p:sp>
      <p:sp>
        <p:nvSpPr>
          <p:cNvPr id="3" name="Content Placeholder 2"/>
          <p:cNvSpPr>
            <a:spLocks noGrp="1"/>
          </p:cNvSpPr>
          <p:nvPr>
            <p:ph idx="1"/>
          </p:nvPr>
        </p:nvSpPr>
        <p:spPr>
          <a:xfrm>
            <a:off x="838200" y="1259457"/>
            <a:ext cx="10515600" cy="4917506"/>
          </a:xfrm>
        </p:spPr>
        <p:txBody>
          <a:bodyPr>
            <a:normAutofit/>
          </a:bodyPr>
          <a:lstStyle/>
          <a:p>
            <a:r>
              <a:rPr lang="en-US" sz="2400" dirty="0"/>
              <a:t>Assuming that the Python code is in the file </a:t>
            </a:r>
            <a:r>
              <a:rPr lang="en-US" sz="2400" dirty="0">
                <a:solidFill>
                  <a:srgbClr val="00B0F0"/>
                </a:solidFill>
              </a:rPr>
              <a:t>wordcount.py</a:t>
            </a:r>
            <a:r>
              <a:rPr lang="en-US" sz="2400" dirty="0"/>
              <a:t>, and the input data file is </a:t>
            </a:r>
            <a:r>
              <a:rPr lang="en-US" sz="2400" dirty="0">
                <a:solidFill>
                  <a:srgbClr val="00B0F0"/>
                </a:solidFill>
              </a:rPr>
              <a:t>fruit.txt</a:t>
            </a:r>
            <a:r>
              <a:rPr lang="en-US" sz="2400" dirty="0"/>
              <a:t>.</a:t>
            </a:r>
          </a:p>
          <a:p>
            <a:r>
              <a:rPr lang="en-US" sz="2400" dirty="0"/>
              <a:t> Both files are in the same folder.</a:t>
            </a:r>
          </a:p>
          <a:p>
            <a:r>
              <a:rPr lang="en-US" sz="2400" dirty="0"/>
              <a:t>The file fruit.txt consists of the following 3 lines:</a:t>
            </a:r>
          </a:p>
          <a:p>
            <a:pPr marL="0" indent="0">
              <a:spcBef>
                <a:spcPts val="0"/>
              </a:spcBef>
              <a:buNone/>
            </a:pPr>
            <a:r>
              <a:rPr lang="en-US" sz="2400" dirty="0">
                <a:solidFill>
                  <a:srgbClr val="00B050"/>
                </a:solidFill>
              </a:rPr>
              <a:t>apple banana orange  apple</a:t>
            </a:r>
          </a:p>
          <a:p>
            <a:pPr marL="0" indent="0">
              <a:spcBef>
                <a:spcPts val="0"/>
              </a:spcBef>
              <a:buNone/>
            </a:pPr>
            <a:r>
              <a:rPr lang="en-US" sz="2400" dirty="0">
                <a:solidFill>
                  <a:srgbClr val="00B050"/>
                </a:solidFill>
              </a:rPr>
              <a:t>	grape    orange</a:t>
            </a:r>
          </a:p>
          <a:p>
            <a:pPr marL="0" indent="0">
              <a:spcBef>
                <a:spcPts val="0"/>
              </a:spcBef>
              <a:buNone/>
            </a:pPr>
            <a:r>
              <a:rPr lang="en-US" sz="2400" dirty="0">
                <a:solidFill>
                  <a:srgbClr val="00B050"/>
                </a:solidFill>
              </a:rPr>
              <a:t>apple</a:t>
            </a:r>
          </a:p>
          <a:p>
            <a:r>
              <a:rPr lang="en-US" sz="2400" dirty="0"/>
              <a:t>To run the code:</a:t>
            </a:r>
          </a:p>
          <a:p>
            <a:pPr marL="0" indent="0">
              <a:spcBef>
                <a:spcPts val="600"/>
              </a:spcBef>
              <a:buNone/>
            </a:pPr>
            <a:r>
              <a:rPr lang="en-US" sz="2400" dirty="0"/>
              <a:t>	$ </a:t>
            </a:r>
            <a:r>
              <a:rPr lang="en-US" sz="2400" dirty="0">
                <a:solidFill>
                  <a:srgbClr val="C00000"/>
                </a:solidFill>
              </a:rPr>
              <a:t>python3 wordcount.py fruit.txt</a:t>
            </a:r>
          </a:p>
          <a:p>
            <a:r>
              <a:rPr lang="en-US" sz="2400" dirty="0"/>
              <a:t>The generated output: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52</a:t>
            </a:fld>
            <a:endParaRPr lang="en-US"/>
          </a:p>
        </p:txBody>
      </p:sp>
      <p:sp>
        <p:nvSpPr>
          <p:cNvPr id="6" name="Rectangle 5"/>
          <p:cNvSpPr/>
          <p:nvPr/>
        </p:nvSpPr>
        <p:spPr>
          <a:xfrm>
            <a:off x="1046672" y="5156021"/>
            <a:ext cx="2196860" cy="1200329"/>
          </a:xfrm>
          <a:prstGeom prst="rect">
            <a:avLst/>
          </a:prstGeom>
        </p:spPr>
        <p:txBody>
          <a:bodyPr wrap="square">
            <a:spAutoFit/>
          </a:bodyPr>
          <a:lstStyle/>
          <a:p>
            <a:r>
              <a:rPr lang="en-US" sz="2400" dirty="0">
                <a:solidFill>
                  <a:srgbClr val="00B050"/>
                </a:solidFill>
              </a:rPr>
              <a:t>"lines"	3</a:t>
            </a:r>
          </a:p>
          <a:p>
            <a:r>
              <a:rPr lang="en-US" sz="2400" dirty="0">
                <a:solidFill>
                  <a:srgbClr val="00B050"/>
                </a:solidFill>
              </a:rPr>
              <a:t>"chars"	47</a:t>
            </a:r>
          </a:p>
          <a:p>
            <a:r>
              <a:rPr lang="en-US" sz="2400" dirty="0">
                <a:solidFill>
                  <a:srgbClr val="00B050"/>
                </a:solidFill>
              </a:rPr>
              <a:t>"words"	7</a:t>
            </a:r>
          </a:p>
        </p:txBody>
      </p:sp>
    </p:spTree>
    <p:extLst>
      <p:ext uri="{BB962C8B-B14F-4D97-AF65-F5344CB8AC3E}">
        <p14:creationId xmlns:p14="http://schemas.microsoft.com/office/powerpoint/2010/main" val="36430028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85430"/>
            <a:ext cx="11126638" cy="5541873"/>
          </a:xfrm>
        </p:spPr>
        <p:txBody>
          <a:bodyPr>
            <a:normAutofit/>
          </a:bodyPr>
          <a:lstStyle/>
          <a:p>
            <a:r>
              <a:rPr lang="en-US" sz="2400" dirty="0"/>
              <a:t>Create a text file to use as input.</a:t>
            </a:r>
          </a:p>
          <a:p>
            <a:r>
              <a:rPr lang="en-US" sz="2400" dirty="0"/>
              <a:t>Make sure that Hadoop is already running, then execute the command:</a:t>
            </a:r>
          </a:p>
          <a:p>
            <a:pPr marL="0" indent="0">
              <a:buNone/>
            </a:pPr>
            <a:r>
              <a:rPr lang="en-US" sz="2400" dirty="0"/>
              <a:t>$</a:t>
            </a:r>
            <a:r>
              <a:rPr lang="en-US" sz="2400" dirty="0">
                <a:solidFill>
                  <a:srgbClr val="C00000"/>
                </a:solidFill>
              </a:rPr>
              <a:t> </a:t>
            </a:r>
            <a:r>
              <a:rPr lang="en-US" sz="2400" dirty="0">
                <a:solidFill>
                  <a:srgbClr val="00B050"/>
                </a:solidFill>
              </a:rPr>
              <a:t>python3</a:t>
            </a:r>
            <a:r>
              <a:rPr lang="en-US" sz="2400" dirty="0">
                <a:solidFill>
                  <a:srgbClr val="C00000"/>
                </a:solidFill>
              </a:rPr>
              <a:t> </a:t>
            </a:r>
            <a:r>
              <a:rPr lang="en-US" sz="2400" b="1" dirty="0">
                <a:solidFill>
                  <a:srgbClr val="C00000"/>
                </a:solidFill>
              </a:rPr>
              <a:t>wordcount.py</a:t>
            </a:r>
            <a:r>
              <a:rPr lang="en-US" sz="2400" dirty="0">
                <a:solidFill>
                  <a:srgbClr val="C00000"/>
                </a:solidFill>
              </a:rPr>
              <a:t> -r hadoop </a:t>
            </a:r>
            <a:r>
              <a:rPr lang="en-US" sz="2400" strike="sngStrike" dirty="0">
                <a:solidFill>
                  <a:srgbClr val="C00000"/>
                </a:solidFill>
              </a:rPr>
              <a:t>--hadoop-streaming-jar ~hadoop/hadoop/share/hadoop/tools/lib/hadoop-streaming-3.3.3.jar</a:t>
            </a:r>
            <a:r>
              <a:rPr lang="en-US" sz="2400" dirty="0">
                <a:solidFill>
                  <a:srgbClr val="C00000"/>
                </a:solidFill>
              </a:rPr>
              <a:t> </a:t>
            </a:r>
            <a:r>
              <a:rPr lang="en-US" sz="2400" b="1" dirty="0">
                <a:solidFill>
                  <a:srgbClr val="C00000"/>
                </a:solidFill>
              </a:rPr>
              <a:t>fruit.txt</a:t>
            </a:r>
            <a:r>
              <a:rPr lang="en-US" sz="2400" dirty="0">
                <a:solidFill>
                  <a:srgbClr val="C00000"/>
                </a:solidFill>
              </a:rPr>
              <a:t> &gt; </a:t>
            </a:r>
            <a:r>
              <a:rPr lang="en-US" sz="2400" b="1" dirty="0">
                <a:solidFill>
                  <a:srgbClr val="C00000"/>
                </a:solidFill>
              </a:rPr>
              <a:t>output</a:t>
            </a:r>
          </a:p>
          <a:p>
            <a:r>
              <a:rPr lang="en-US" sz="2400" dirty="0"/>
              <a:t>In the above command, </a:t>
            </a:r>
            <a:r>
              <a:rPr lang="en-US" sz="2400" dirty="0">
                <a:solidFill>
                  <a:srgbClr val="00B0F0"/>
                </a:solidFill>
              </a:rPr>
              <a:t>wordcount.py</a:t>
            </a:r>
            <a:r>
              <a:rPr lang="en-US" sz="2400" dirty="0"/>
              <a:t> is the file containing the python program, </a:t>
            </a:r>
            <a:r>
              <a:rPr lang="en-US" sz="2400" dirty="0">
                <a:solidFill>
                  <a:srgbClr val="00B0F0"/>
                </a:solidFill>
              </a:rPr>
              <a:t>fruit.txt</a:t>
            </a:r>
            <a:r>
              <a:rPr lang="en-US" sz="2400" dirty="0"/>
              <a:t> is the name of the input file that the program will read from, and </a:t>
            </a:r>
            <a:r>
              <a:rPr lang="en-US" sz="2400" dirty="0">
                <a:solidFill>
                  <a:srgbClr val="00B0F0"/>
                </a:solidFill>
              </a:rPr>
              <a:t>output</a:t>
            </a:r>
            <a:r>
              <a:rPr lang="en-US" sz="2400" dirty="0"/>
              <a:t> is the name of the file where output of the program will be written.</a:t>
            </a:r>
          </a:p>
          <a:p>
            <a:r>
              <a:rPr lang="en-US" sz="2400" dirty="0"/>
              <a:t>In this example, all three files (i.e. python code, input file, and output file) are on the local file system and in the same folder.</a:t>
            </a:r>
          </a:p>
          <a:p>
            <a:r>
              <a:rPr lang="en-US" sz="2400" dirty="0"/>
              <a:t>To run the mapReduce program without using Hadoop: </a:t>
            </a:r>
          </a:p>
          <a:p>
            <a:pPr marL="0" indent="0">
              <a:buNone/>
            </a:pPr>
            <a:r>
              <a:rPr lang="en-US" sz="2400" dirty="0">
                <a:solidFill>
                  <a:srgbClr val="00B0F0"/>
                </a:solidFill>
              </a:rPr>
              <a:t>	</a:t>
            </a:r>
            <a:r>
              <a:rPr lang="en-US" sz="2400" dirty="0"/>
              <a:t>$</a:t>
            </a:r>
            <a:r>
              <a:rPr lang="en-US" sz="2400" dirty="0">
                <a:solidFill>
                  <a:srgbClr val="00B0F0"/>
                </a:solidFill>
              </a:rPr>
              <a:t> </a:t>
            </a:r>
            <a:r>
              <a:rPr lang="en-US" sz="2400" dirty="0">
                <a:solidFill>
                  <a:srgbClr val="00B050"/>
                </a:solidFill>
              </a:rPr>
              <a:t>python3 </a:t>
            </a:r>
            <a:r>
              <a:rPr lang="en-US" sz="2400" dirty="0">
                <a:solidFill>
                  <a:srgbClr val="C00000"/>
                </a:solidFill>
              </a:rPr>
              <a:t>wordcount.py fruit.txt &gt; output</a:t>
            </a:r>
          </a:p>
          <a:p>
            <a:r>
              <a:rPr lang="en-US" sz="2400" dirty="0"/>
              <a:t>When data file is not on HDFS, it will be copied to HDFS before the program runs.</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53</a:t>
            </a:fld>
            <a:endParaRPr lang="en-US"/>
          </a:p>
        </p:txBody>
      </p:sp>
      <p:sp>
        <p:nvSpPr>
          <p:cNvPr id="6" name="Title 1"/>
          <p:cNvSpPr>
            <a:spLocks noGrp="1"/>
          </p:cNvSpPr>
          <p:nvPr>
            <p:ph type="title"/>
          </p:nvPr>
        </p:nvSpPr>
        <p:spPr>
          <a:xfrm>
            <a:off x="838200" y="365125"/>
            <a:ext cx="10515600" cy="720305"/>
          </a:xfrm>
        </p:spPr>
        <p:txBody>
          <a:bodyPr>
            <a:normAutofit/>
          </a:bodyPr>
          <a:lstStyle/>
          <a:p>
            <a:r>
              <a:rPr lang="en-US" dirty="0"/>
              <a:t>Running the Program on </a:t>
            </a:r>
            <a:r>
              <a:rPr lang="en-US" b="1" dirty="0"/>
              <a:t>Hadoop</a:t>
            </a:r>
          </a:p>
        </p:txBody>
      </p:sp>
    </p:spTree>
    <p:extLst>
      <p:ext uri="{BB962C8B-B14F-4D97-AF65-F5344CB8AC3E}">
        <p14:creationId xmlns:p14="http://schemas.microsoft.com/office/powerpoint/2010/main" val="399492341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10705051" cy="1325563"/>
          </a:xfrm>
        </p:spPr>
        <p:txBody>
          <a:bodyPr>
            <a:normAutofit/>
          </a:bodyPr>
          <a:lstStyle/>
          <a:p>
            <a:r>
              <a:rPr lang="en-US" sz="4000" dirty="0"/>
              <a:t>Another Example: Using Multiple Steps with MRJob</a:t>
            </a:r>
          </a:p>
        </p:txBody>
      </p:sp>
      <p:sp>
        <p:nvSpPr>
          <p:cNvPr id="3" name="Content Placeholder 2"/>
          <p:cNvSpPr>
            <a:spLocks noGrp="1"/>
          </p:cNvSpPr>
          <p:nvPr>
            <p:ph idx="1"/>
          </p:nvPr>
        </p:nvSpPr>
        <p:spPr/>
        <p:txBody>
          <a:bodyPr>
            <a:normAutofit/>
          </a:bodyPr>
          <a:lstStyle/>
          <a:p>
            <a:r>
              <a:rPr lang="en-US" sz="2400" dirty="0"/>
              <a:t>Sometimes we will need to define more than one mapReduce steps to solve a problem.</a:t>
            </a:r>
          </a:p>
          <a:p>
            <a:r>
              <a:rPr lang="en-US" sz="2400" dirty="0"/>
              <a:t>To define multiple steps, override the </a:t>
            </a:r>
            <a:r>
              <a:rPr lang="en-US" sz="2400" dirty="0">
                <a:solidFill>
                  <a:srgbClr val="00B0F0"/>
                </a:solidFill>
              </a:rPr>
              <a:t>steps()</a:t>
            </a:r>
            <a:r>
              <a:rPr lang="en-US" sz="2400" dirty="0"/>
              <a:t> method to return a list of MRSteps.</a:t>
            </a:r>
          </a:p>
          <a:p>
            <a:r>
              <a:rPr lang="en-US" sz="2400" dirty="0"/>
              <a:t>In the following example, we want to find the most commonly used word in the input.</a:t>
            </a:r>
          </a:p>
          <a:p>
            <a:r>
              <a:rPr lang="en-US" sz="2400" dirty="0"/>
              <a:t>For this example, we are using a combiner method as an intermediate step between the mapper and reducer. This is an optional step that can improve processing efficiency.</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54</a:t>
            </a:fld>
            <a:endParaRPr lang="en-US"/>
          </a:p>
        </p:txBody>
      </p:sp>
    </p:spTree>
    <p:extLst>
      <p:ext uri="{BB962C8B-B14F-4D97-AF65-F5344CB8AC3E}">
        <p14:creationId xmlns:p14="http://schemas.microsoft.com/office/powerpoint/2010/main" val="253566405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63446" y="704676"/>
            <a:ext cx="5018923" cy="1472301"/>
          </a:xfrm>
        </p:spPr>
        <p:txBody>
          <a:bodyPr>
            <a:noAutofit/>
          </a:bodyPr>
          <a:lstStyle/>
          <a:p>
            <a:r>
              <a:rPr lang="en-US" dirty="0"/>
              <a:t>A Multi-Step MRjob:</a:t>
            </a:r>
            <a:br>
              <a:rPr lang="en-US" dirty="0"/>
            </a:br>
            <a:r>
              <a:rPr lang="en-US" dirty="0"/>
              <a:t>Finds the word that is used the most</a:t>
            </a:r>
          </a:p>
        </p:txBody>
      </p:sp>
      <p:sp>
        <p:nvSpPr>
          <p:cNvPr id="3" name="Content Placeholder 2"/>
          <p:cNvSpPr>
            <a:spLocks noGrp="1"/>
          </p:cNvSpPr>
          <p:nvPr>
            <p:ph idx="1"/>
          </p:nvPr>
        </p:nvSpPr>
        <p:spPr>
          <a:xfrm>
            <a:off x="584563" y="370936"/>
            <a:ext cx="9060599" cy="6350539"/>
          </a:xfrm>
        </p:spPr>
        <p:txBody>
          <a:bodyPr>
            <a:normAutofit fontScale="85000" lnSpcReduction="20000"/>
          </a:bodyPr>
          <a:lstStyle/>
          <a:p>
            <a:pPr marL="0" indent="0">
              <a:buNone/>
            </a:pPr>
            <a:r>
              <a:rPr lang="en-US" dirty="0">
                <a:solidFill>
                  <a:srgbClr val="C00000"/>
                </a:solidFill>
              </a:rPr>
              <a:t>from mrjob.job import MRJob</a:t>
            </a:r>
          </a:p>
          <a:p>
            <a:pPr marL="0" indent="0">
              <a:spcBef>
                <a:spcPts val="600"/>
              </a:spcBef>
              <a:buNone/>
            </a:pPr>
            <a:r>
              <a:rPr lang="en-US" dirty="0">
                <a:solidFill>
                  <a:srgbClr val="C00000"/>
                </a:solidFill>
              </a:rPr>
              <a:t>from mrjob.step import MRStep</a:t>
            </a:r>
          </a:p>
          <a:p>
            <a:pPr marL="0" indent="0">
              <a:buNone/>
            </a:pPr>
            <a:r>
              <a:rPr lang="en-US" dirty="0">
                <a:solidFill>
                  <a:srgbClr val="C00000"/>
                </a:solidFill>
              </a:rPr>
              <a:t>import re</a:t>
            </a:r>
          </a:p>
          <a:p>
            <a:pPr marL="0" indent="0">
              <a:spcBef>
                <a:spcPts val="1800"/>
              </a:spcBef>
              <a:buNone/>
            </a:pPr>
            <a:r>
              <a:rPr lang="en-US" dirty="0">
                <a:solidFill>
                  <a:srgbClr val="C00000"/>
                </a:solidFill>
              </a:rPr>
              <a:t>WORD_RE = re.compile(r"[\w']+")</a:t>
            </a:r>
          </a:p>
          <a:p>
            <a:pPr marL="0" indent="0">
              <a:spcBef>
                <a:spcPts val="1800"/>
              </a:spcBef>
              <a:buNone/>
            </a:pPr>
            <a:r>
              <a:rPr lang="en-US" dirty="0">
                <a:solidFill>
                  <a:srgbClr val="C00000"/>
                </a:solidFill>
              </a:rPr>
              <a:t>class MRMostUsedWord(MRJob):</a:t>
            </a:r>
          </a:p>
          <a:p>
            <a:pPr marL="0" indent="0">
              <a:spcBef>
                <a:spcPts val="600"/>
              </a:spcBef>
              <a:buNone/>
            </a:pPr>
            <a:r>
              <a:rPr lang="en-US" dirty="0">
                <a:solidFill>
                  <a:srgbClr val="C00000"/>
                </a:solidFill>
              </a:rPr>
              <a:t>    def mapper_get_words(self, _, line):</a:t>
            </a:r>
          </a:p>
          <a:p>
            <a:pPr marL="0" indent="0">
              <a:spcBef>
                <a:spcPts val="600"/>
              </a:spcBef>
              <a:buNone/>
            </a:pPr>
            <a:r>
              <a:rPr lang="en-US" dirty="0">
                <a:solidFill>
                  <a:srgbClr val="C00000"/>
                </a:solidFill>
              </a:rPr>
              <a:t>        </a:t>
            </a:r>
            <a:r>
              <a:rPr lang="en-US" dirty="0">
                <a:solidFill>
                  <a:srgbClr val="00B050"/>
                </a:solidFill>
              </a:rPr>
              <a:t># yield each word in the line</a:t>
            </a:r>
          </a:p>
          <a:p>
            <a:pPr marL="0" indent="0">
              <a:spcBef>
                <a:spcPts val="600"/>
              </a:spcBef>
              <a:buNone/>
            </a:pPr>
            <a:r>
              <a:rPr lang="en-US" dirty="0">
                <a:solidFill>
                  <a:srgbClr val="C00000"/>
                </a:solidFill>
              </a:rPr>
              <a:t>        for word in WORD_RE.findall(line):</a:t>
            </a:r>
          </a:p>
          <a:p>
            <a:pPr marL="0" indent="0">
              <a:spcBef>
                <a:spcPts val="600"/>
              </a:spcBef>
              <a:buNone/>
            </a:pPr>
            <a:r>
              <a:rPr lang="en-US" dirty="0">
                <a:solidFill>
                  <a:srgbClr val="C00000"/>
                </a:solidFill>
              </a:rPr>
              <a:t>            yield (word.lower(), 1)</a:t>
            </a:r>
          </a:p>
          <a:p>
            <a:pPr marL="0" indent="0">
              <a:spcBef>
                <a:spcPts val="1800"/>
              </a:spcBef>
              <a:buNone/>
            </a:pPr>
            <a:r>
              <a:rPr lang="en-US" dirty="0">
                <a:solidFill>
                  <a:srgbClr val="C00000"/>
                </a:solidFill>
              </a:rPr>
              <a:t>    def combiner_count_words(self, word, counts):</a:t>
            </a:r>
          </a:p>
          <a:p>
            <a:pPr marL="0" indent="0">
              <a:spcBef>
                <a:spcPts val="600"/>
              </a:spcBef>
              <a:buNone/>
            </a:pPr>
            <a:r>
              <a:rPr lang="en-US" dirty="0">
                <a:solidFill>
                  <a:srgbClr val="C00000"/>
                </a:solidFill>
              </a:rPr>
              <a:t>        </a:t>
            </a:r>
            <a:r>
              <a:rPr lang="en-US" dirty="0">
                <a:solidFill>
                  <a:srgbClr val="00B050"/>
                </a:solidFill>
              </a:rPr>
              <a:t># sum the words we've seen so far</a:t>
            </a:r>
          </a:p>
          <a:p>
            <a:pPr marL="0" indent="0">
              <a:spcBef>
                <a:spcPts val="600"/>
              </a:spcBef>
              <a:buNone/>
            </a:pPr>
            <a:r>
              <a:rPr lang="en-US" dirty="0">
                <a:solidFill>
                  <a:srgbClr val="C00000"/>
                </a:solidFill>
              </a:rPr>
              <a:t>        yield (word, sum(counts))</a:t>
            </a:r>
          </a:p>
          <a:p>
            <a:pPr marL="0" indent="0">
              <a:spcBef>
                <a:spcPts val="1800"/>
              </a:spcBef>
              <a:buNone/>
            </a:pPr>
            <a:r>
              <a:rPr lang="en-US" dirty="0">
                <a:solidFill>
                  <a:srgbClr val="C00000"/>
                </a:solidFill>
              </a:rPr>
              <a:t>    def reducer_count_words(self, word, counts):</a:t>
            </a:r>
          </a:p>
          <a:p>
            <a:pPr marL="0" indent="0">
              <a:buNone/>
            </a:pPr>
            <a:r>
              <a:rPr lang="en-US" dirty="0">
                <a:solidFill>
                  <a:srgbClr val="C00000"/>
                </a:solidFill>
              </a:rPr>
              <a:t>        </a:t>
            </a:r>
            <a:r>
              <a:rPr lang="en-US" dirty="0">
                <a:solidFill>
                  <a:srgbClr val="00B050"/>
                </a:solidFill>
              </a:rPr>
              <a:t># send all (num_occurrences, word) pairs to the same reducer.</a:t>
            </a:r>
          </a:p>
          <a:p>
            <a:pPr marL="0" indent="0">
              <a:spcBef>
                <a:spcPts val="0"/>
              </a:spcBef>
              <a:buNone/>
            </a:pPr>
            <a:r>
              <a:rPr lang="en-US" dirty="0">
                <a:solidFill>
                  <a:srgbClr val="00B050"/>
                </a:solidFill>
              </a:rPr>
              <a:t>        # num_occurrences is so we can easily use Python's max() function.</a:t>
            </a:r>
          </a:p>
          <a:p>
            <a:pPr marL="0" indent="0">
              <a:buNone/>
            </a:pPr>
            <a:r>
              <a:rPr lang="en-US" dirty="0">
                <a:solidFill>
                  <a:srgbClr val="C00000"/>
                </a:solidFill>
              </a:rPr>
              <a:t>        yield None, (sum(counts), word)</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55</a:t>
            </a:fld>
            <a:endParaRPr lang="en-US"/>
          </a:p>
        </p:txBody>
      </p:sp>
    </p:spTree>
    <p:extLst>
      <p:ext uri="{BB962C8B-B14F-4D97-AF65-F5344CB8AC3E}">
        <p14:creationId xmlns:p14="http://schemas.microsoft.com/office/powerpoint/2010/main" val="272068913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776376"/>
            <a:ext cx="10515600" cy="5512281"/>
          </a:xfrm>
        </p:spPr>
        <p:txBody>
          <a:bodyPr>
            <a:normAutofit fontScale="85000" lnSpcReduction="20000"/>
          </a:bodyPr>
          <a:lstStyle/>
          <a:p>
            <a:pPr marL="0" indent="0">
              <a:buNone/>
            </a:pPr>
            <a:r>
              <a:rPr lang="en-US" dirty="0">
                <a:solidFill>
                  <a:srgbClr val="C00000"/>
                </a:solidFill>
              </a:rPr>
              <a:t>    </a:t>
            </a:r>
            <a:r>
              <a:rPr lang="en-US" dirty="0">
                <a:solidFill>
                  <a:srgbClr val="00B050"/>
                </a:solidFill>
              </a:rPr>
              <a:t># discard the key; it is just None</a:t>
            </a:r>
          </a:p>
          <a:p>
            <a:pPr marL="0" indent="0">
              <a:buNone/>
            </a:pPr>
            <a:r>
              <a:rPr lang="en-US" dirty="0">
                <a:solidFill>
                  <a:srgbClr val="C00000"/>
                </a:solidFill>
              </a:rPr>
              <a:t>    def reducer_find_max_word(self, _, word_count_pairs):</a:t>
            </a:r>
          </a:p>
          <a:p>
            <a:pPr marL="0" indent="0">
              <a:buNone/>
            </a:pPr>
            <a:r>
              <a:rPr lang="en-US" dirty="0">
                <a:solidFill>
                  <a:srgbClr val="00B050"/>
                </a:solidFill>
              </a:rPr>
              <a:t>        # each item of word_count_pairs is (count, word),</a:t>
            </a:r>
          </a:p>
          <a:p>
            <a:pPr marL="0" indent="0">
              <a:spcBef>
                <a:spcPts val="0"/>
              </a:spcBef>
              <a:buNone/>
            </a:pPr>
            <a:r>
              <a:rPr lang="en-US" dirty="0">
                <a:solidFill>
                  <a:srgbClr val="00B050"/>
                </a:solidFill>
              </a:rPr>
              <a:t>        # so yielding one results in key=counts, value=word</a:t>
            </a:r>
          </a:p>
          <a:p>
            <a:pPr marL="0" indent="0">
              <a:buNone/>
            </a:pPr>
            <a:r>
              <a:rPr lang="en-US" dirty="0">
                <a:solidFill>
                  <a:srgbClr val="C00000"/>
                </a:solidFill>
              </a:rPr>
              <a:t>        yield max(word_count_pairs)</a:t>
            </a:r>
          </a:p>
          <a:p>
            <a:pPr marL="0" indent="0">
              <a:spcBef>
                <a:spcPts val="1800"/>
              </a:spcBef>
              <a:buNone/>
            </a:pPr>
            <a:r>
              <a:rPr lang="en-US" dirty="0">
                <a:solidFill>
                  <a:srgbClr val="C00000"/>
                </a:solidFill>
              </a:rPr>
              <a:t>    def steps(self):</a:t>
            </a:r>
          </a:p>
          <a:p>
            <a:pPr marL="0" indent="0">
              <a:buNone/>
            </a:pPr>
            <a:r>
              <a:rPr lang="en-US" dirty="0">
                <a:solidFill>
                  <a:srgbClr val="C00000"/>
                </a:solidFill>
              </a:rPr>
              <a:t>        return [</a:t>
            </a:r>
          </a:p>
          <a:p>
            <a:pPr marL="0" indent="0">
              <a:buNone/>
            </a:pPr>
            <a:r>
              <a:rPr lang="en-US" dirty="0">
                <a:solidFill>
                  <a:srgbClr val="C00000"/>
                </a:solidFill>
              </a:rPr>
              <a:t>            MRStep(mapper=self.mapper_get_words,</a:t>
            </a:r>
          </a:p>
          <a:p>
            <a:pPr marL="0" indent="0">
              <a:buNone/>
            </a:pPr>
            <a:r>
              <a:rPr lang="en-US" dirty="0">
                <a:solidFill>
                  <a:srgbClr val="C00000"/>
                </a:solidFill>
              </a:rPr>
              <a:t>                   combiner=self.combiner_count_words,</a:t>
            </a:r>
          </a:p>
          <a:p>
            <a:pPr marL="0" indent="0">
              <a:buNone/>
            </a:pPr>
            <a:r>
              <a:rPr lang="en-US" dirty="0">
                <a:solidFill>
                  <a:srgbClr val="C00000"/>
                </a:solidFill>
              </a:rPr>
              <a:t>                   reducer=self.reducer_count_words),</a:t>
            </a:r>
          </a:p>
          <a:p>
            <a:pPr marL="0" indent="0">
              <a:buNone/>
            </a:pPr>
            <a:r>
              <a:rPr lang="en-US" dirty="0">
                <a:solidFill>
                  <a:srgbClr val="C00000"/>
                </a:solidFill>
              </a:rPr>
              <a:t>            MRStep(reducer=self.reducer_find_max_word)</a:t>
            </a:r>
          </a:p>
          <a:p>
            <a:pPr marL="0" indent="0">
              <a:buNone/>
            </a:pPr>
            <a:r>
              <a:rPr lang="en-US" dirty="0">
                <a:solidFill>
                  <a:srgbClr val="C00000"/>
                </a:solidFill>
              </a:rPr>
              <a:t>        ]</a:t>
            </a:r>
          </a:p>
          <a:p>
            <a:pPr marL="0" indent="0">
              <a:buNone/>
            </a:pPr>
            <a:r>
              <a:rPr lang="en-US" dirty="0">
                <a:solidFill>
                  <a:srgbClr val="C00000"/>
                </a:solidFill>
              </a:rPr>
              <a:t>if __name__ == '__main__':</a:t>
            </a:r>
          </a:p>
          <a:p>
            <a:pPr marL="0" indent="0">
              <a:buNone/>
            </a:pPr>
            <a:r>
              <a:rPr lang="en-US" dirty="0">
                <a:solidFill>
                  <a:srgbClr val="C00000"/>
                </a:solidFill>
              </a:rPr>
              <a:t>    MRMostUsedWord.run()</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56</a:t>
            </a:fld>
            <a:endParaRPr lang="en-US"/>
          </a:p>
        </p:txBody>
      </p:sp>
    </p:spTree>
    <p:extLst>
      <p:ext uri="{BB962C8B-B14F-4D97-AF65-F5344CB8AC3E}">
        <p14:creationId xmlns:p14="http://schemas.microsoft.com/office/powerpoint/2010/main" val="184306911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61394"/>
            <a:ext cx="10990634" cy="5981352"/>
          </a:xfrm>
        </p:spPr>
        <p:txBody>
          <a:bodyPr>
            <a:normAutofit fontScale="85000" lnSpcReduction="20000"/>
          </a:bodyPr>
          <a:lstStyle/>
          <a:p>
            <a:r>
              <a:rPr lang="en-US" dirty="0"/>
              <a:t>The most basic way to run your job is on the command line:</a:t>
            </a:r>
          </a:p>
          <a:p>
            <a:pPr marL="0" indent="0">
              <a:buNone/>
            </a:pPr>
            <a:r>
              <a:rPr lang="en-US" dirty="0"/>
              <a:t>	$ </a:t>
            </a:r>
            <a:r>
              <a:rPr lang="en-US" dirty="0">
                <a:solidFill>
                  <a:srgbClr val="C00000"/>
                </a:solidFill>
              </a:rPr>
              <a:t>python my_job.py input.txt</a:t>
            </a:r>
          </a:p>
          <a:p>
            <a:r>
              <a:rPr lang="en-US" dirty="0"/>
              <a:t>By default, output will be written to stdout.</a:t>
            </a:r>
          </a:p>
          <a:p>
            <a:r>
              <a:rPr lang="en-US" dirty="0"/>
              <a:t>You can pass input via stdin:</a:t>
            </a:r>
          </a:p>
          <a:p>
            <a:pPr marL="0" indent="0">
              <a:buNone/>
            </a:pPr>
            <a:r>
              <a:rPr lang="en-US" dirty="0"/>
              <a:t>	$ </a:t>
            </a:r>
            <a:r>
              <a:rPr lang="en-US" dirty="0">
                <a:solidFill>
                  <a:srgbClr val="C00000"/>
                </a:solidFill>
              </a:rPr>
              <a:t>python my_job.py &lt; input.txt</a:t>
            </a:r>
          </a:p>
          <a:p>
            <a:r>
              <a:rPr lang="en-US" dirty="0"/>
              <a:t>You can pass multiple input files:</a:t>
            </a:r>
          </a:p>
          <a:p>
            <a:pPr marL="0" indent="0">
              <a:buNone/>
            </a:pPr>
            <a:r>
              <a:rPr lang="en-US" dirty="0"/>
              <a:t>	$ </a:t>
            </a:r>
            <a:r>
              <a:rPr lang="en-US" dirty="0">
                <a:solidFill>
                  <a:srgbClr val="C00000"/>
                </a:solidFill>
              </a:rPr>
              <a:t>python my_job.py input1.txt input2.txt</a:t>
            </a:r>
            <a:endParaRPr lang="en-US" dirty="0"/>
          </a:p>
          <a:p>
            <a:r>
              <a:rPr lang="en-US" dirty="0"/>
              <a:t>You can also include stdin (using the - character):</a:t>
            </a:r>
          </a:p>
          <a:p>
            <a:pPr marL="0" indent="0">
              <a:buNone/>
            </a:pPr>
            <a:r>
              <a:rPr lang="en-US" dirty="0"/>
              <a:t>	$ </a:t>
            </a:r>
            <a:r>
              <a:rPr lang="en-US" dirty="0">
                <a:solidFill>
                  <a:srgbClr val="C00000"/>
                </a:solidFill>
              </a:rPr>
              <a:t>python my_job.py input1.txt input2.txt - </a:t>
            </a:r>
          </a:p>
          <a:p>
            <a:r>
              <a:rPr lang="en-US" dirty="0"/>
              <a:t>By default, mrjob will run your job in a single Python process. This is good for debugging purposes (no distributed computing).</a:t>
            </a:r>
          </a:p>
          <a:p>
            <a:r>
              <a:rPr lang="en-US" dirty="0"/>
              <a:t>You have several option to use: </a:t>
            </a:r>
            <a:r>
              <a:rPr lang="en-US" dirty="0">
                <a:solidFill>
                  <a:srgbClr val="00B0F0"/>
                </a:solidFill>
              </a:rPr>
              <a:t>-r inline </a:t>
            </a:r>
            <a:r>
              <a:rPr lang="en-US" dirty="0"/>
              <a:t>(the default), </a:t>
            </a:r>
            <a:r>
              <a:rPr lang="en-US" dirty="0">
                <a:solidFill>
                  <a:srgbClr val="00B0F0"/>
                </a:solidFill>
              </a:rPr>
              <a:t>-r local</a:t>
            </a:r>
            <a:r>
              <a:rPr lang="en-US" dirty="0"/>
              <a:t>, </a:t>
            </a:r>
            <a:r>
              <a:rPr lang="en-US" dirty="0">
                <a:solidFill>
                  <a:srgbClr val="00B0F0"/>
                </a:solidFill>
              </a:rPr>
              <a:t>-r hadoop</a:t>
            </a:r>
            <a:r>
              <a:rPr lang="en-US" dirty="0"/>
              <a:t>, or </a:t>
            </a:r>
            <a:r>
              <a:rPr lang="en-US" dirty="0">
                <a:solidFill>
                  <a:srgbClr val="00B0F0"/>
                </a:solidFill>
              </a:rPr>
              <a:t>-r emr</a:t>
            </a:r>
            <a:r>
              <a:rPr lang="en-US" dirty="0"/>
              <a:t>.</a:t>
            </a:r>
          </a:p>
          <a:p>
            <a:r>
              <a:rPr lang="en-US" dirty="0"/>
              <a:t>The </a:t>
            </a:r>
            <a:r>
              <a:rPr lang="en-US" dirty="0">
                <a:solidFill>
                  <a:srgbClr val="00B0F0"/>
                </a:solidFill>
              </a:rPr>
              <a:t>-r local </a:t>
            </a:r>
            <a:r>
              <a:rPr lang="en-US" dirty="0"/>
              <a:t>option can be used to run your job in multiple subprocesses with a few Hadoop features simulated.</a:t>
            </a:r>
          </a:p>
          <a:p>
            <a:r>
              <a:rPr lang="en-US" dirty="0"/>
              <a:t>The </a:t>
            </a:r>
            <a:r>
              <a:rPr lang="en-US" dirty="0">
                <a:solidFill>
                  <a:srgbClr val="00B0F0"/>
                </a:solidFill>
              </a:rPr>
              <a:t>-r hadoop</a:t>
            </a:r>
            <a:r>
              <a:rPr lang="en-US" dirty="0"/>
              <a:t> option can be used to run to run the job on your Hadoop cluster:  </a:t>
            </a:r>
          </a:p>
          <a:p>
            <a:pPr marL="0" indent="0">
              <a:buNone/>
            </a:pPr>
            <a:r>
              <a:rPr lang="en-US" dirty="0"/>
              <a:t>	$ </a:t>
            </a:r>
            <a:r>
              <a:rPr lang="en-US" dirty="0">
                <a:solidFill>
                  <a:srgbClr val="C00000"/>
                </a:solidFill>
              </a:rPr>
              <a:t>python my_job.py -r hadoop input.txt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57</a:t>
            </a:fld>
            <a:endParaRPr lang="en-US"/>
          </a:p>
        </p:txBody>
      </p:sp>
    </p:spTree>
    <p:extLst>
      <p:ext uri="{BB962C8B-B14F-4D97-AF65-F5344CB8AC3E}">
        <p14:creationId xmlns:p14="http://schemas.microsoft.com/office/powerpoint/2010/main" val="393356674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32514"/>
            <a:ext cx="10515600" cy="5044449"/>
          </a:xfrm>
        </p:spPr>
        <p:txBody>
          <a:bodyPr>
            <a:normAutofit/>
          </a:bodyPr>
          <a:lstStyle/>
          <a:p>
            <a:r>
              <a:rPr lang="en-US" sz="2400" dirty="0"/>
              <a:t>To run the multi-step job on hadoop, we can execute the following command:</a:t>
            </a:r>
          </a:p>
          <a:p>
            <a:pPr marL="0" indent="0">
              <a:buNone/>
            </a:pPr>
            <a:r>
              <a:rPr lang="en-US" sz="2400" dirty="0"/>
              <a:t>	$ </a:t>
            </a:r>
            <a:r>
              <a:rPr lang="en-US" sz="2400" dirty="0">
                <a:solidFill>
                  <a:srgbClr val="C00000"/>
                </a:solidFill>
              </a:rPr>
              <a:t>python3 mostUsedWord.py -r hadoop fruit.txt</a:t>
            </a:r>
          </a:p>
          <a:p>
            <a:pPr marL="0" indent="0">
              <a:buNone/>
            </a:pPr>
            <a:r>
              <a:rPr lang="en-US" sz="2400" dirty="0"/>
              <a:t>Where the file </a:t>
            </a:r>
            <a:r>
              <a:rPr lang="en-US" sz="2400" dirty="0">
                <a:solidFill>
                  <a:srgbClr val="00B0F0"/>
                </a:solidFill>
              </a:rPr>
              <a:t>fruit.txt</a:t>
            </a:r>
            <a:r>
              <a:rPr lang="en-US" sz="2400" dirty="0"/>
              <a:t> is as follows:</a:t>
            </a:r>
          </a:p>
          <a:p>
            <a:pPr marL="0" indent="0">
              <a:buNone/>
            </a:pPr>
            <a:r>
              <a:rPr lang="en-US" sz="2400" dirty="0">
                <a:solidFill>
                  <a:srgbClr val="00B050"/>
                </a:solidFill>
              </a:rPr>
              <a:t>apple banana orange  apple</a:t>
            </a:r>
          </a:p>
          <a:p>
            <a:pPr marL="0" indent="0">
              <a:buNone/>
            </a:pPr>
            <a:r>
              <a:rPr lang="en-US" sz="2400" dirty="0">
                <a:solidFill>
                  <a:srgbClr val="00B050"/>
                </a:solidFill>
              </a:rPr>
              <a:t>	grape    orange</a:t>
            </a:r>
          </a:p>
          <a:p>
            <a:pPr marL="0" indent="0">
              <a:buNone/>
            </a:pPr>
            <a:r>
              <a:rPr lang="en-US" sz="2400" dirty="0">
                <a:solidFill>
                  <a:srgbClr val="00B050"/>
                </a:solidFill>
              </a:rPr>
              <a:t>apple</a:t>
            </a:r>
          </a:p>
          <a:p>
            <a:pPr marL="0" indent="0">
              <a:buNone/>
            </a:pPr>
            <a:r>
              <a:rPr lang="en-US" sz="2400" dirty="0"/>
              <a:t>The following output was produced:</a:t>
            </a:r>
          </a:p>
          <a:p>
            <a:pPr marL="0" indent="0">
              <a:buNone/>
            </a:pPr>
            <a:r>
              <a:rPr lang="en-US" sz="2400" dirty="0"/>
              <a:t>	</a:t>
            </a:r>
            <a:r>
              <a:rPr lang="en-US" sz="2400" dirty="0">
                <a:solidFill>
                  <a:srgbClr val="00B050"/>
                </a:solidFill>
              </a:rPr>
              <a:t>3	"apple"</a:t>
            </a:r>
          </a:p>
          <a:p>
            <a:pPr marL="0" indent="0">
              <a:buNone/>
            </a:pPr>
            <a:endParaRPr lang="en-US" sz="2400"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58</a:t>
            </a:fld>
            <a:endParaRPr lang="en-US"/>
          </a:p>
        </p:txBody>
      </p:sp>
    </p:spTree>
    <p:extLst>
      <p:ext uri="{BB962C8B-B14F-4D97-AF65-F5344CB8AC3E}">
        <p14:creationId xmlns:p14="http://schemas.microsoft.com/office/powerpoint/2010/main" val="192841867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8173" y="365126"/>
            <a:ext cx="11249636" cy="725444"/>
          </a:xfrm>
        </p:spPr>
        <p:txBody>
          <a:bodyPr>
            <a:normAutofit/>
          </a:bodyPr>
          <a:lstStyle/>
          <a:p>
            <a:r>
              <a:rPr lang="en-US" sz="3200" dirty="0"/>
              <a:t>Example: How Many of Each Movie Rating Exist in the Data Set?</a:t>
            </a:r>
          </a:p>
        </p:txBody>
      </p:sp>
      <p:sp>
        <p:nvSpPr>
          <p:cNvPr id="3" name="Content Placeholder 2"/>
          <p:cNvSpPr>
            <a:spLocks noGrp="1"/>
          </p:cNvSpPr>
          <p:nvPr>
            <p:ph idx="1"/>
          </p:nvPr>
        </p:nvSpPr>
        <p:spPr>
          <a:xfrm>
            <a:off x="838200" y="1166070"/>
            <a:ext cx="10515600" cy="5555405"/>
          </a:xfrm>
        </p:spPr>
        <p:txBody>
          <a:bodyPr>
            <a:normAutofit fontScale="85000" lnSpcReduction="20000"/>
          </a:bodyPr>
          <a:lstStyle/>
          <a:p>
            <a:pPr marL="0" indent="0">
              <a:buNone/>
            </a:pPr>
            <a:r>
              <a:rPr lang="en-US" dirty="0">
                <a:solidFill>
                  <a:srgbClr val="C00000"/>
                </a:solidFill>
              </a:rPr>
              <a:t>from mrjob.job import MRJob</a:t>
            </a:r>
          </a:p>
          <a:p>
            <a:pPr marL="0" indent="0">
              <a:spcBef>
                <a:spcPts val="400"/>
              </a:spcBef>
              <a:buNone/>
            </a:pPr>
            <a:r>
              <a:rPr lang="en-US" dirty="0">
                <a:solidFill>
                  <a:srgbClr val="C00000"/>
                </a:solidFill>
              </a:rPr>
              <a:t>from mrjob.step import MRStep</a:t>
            </a:r>
          </a:p>
          <a:p>
            <a:pPr marL="0" indent="0">
              <a:spcBef>
                <a:spcPts val="1800"/>
              </a:spcBef>
              <a:buNone/>
            </a:pPr>
            <a:r>
              <a:rPr lang="en-US" dirty="0">
                <a:solidFill>
                  <a:srgbClr val="C00000"/>
                </a:solidFill>
              </a:rPr>
              <a:t>class CountRatings(MRJob):</a:t>
            </a:r>
          </a:p>
          <a:p>
            <a:pPr marL="0" indent="0">
              <a:spcBef>
                <a:spcPts val="400"/>
              </a:spcBef>
              <a:buNone/>
            </a:pPr>
            <a:r>
              <a:rPr lang="en-US" dirty="0">
                <a:solidFill>
                  <a:srgbClr val="C00000"/>
                </a:solidFill>
              </a:rPr>
              <a:t>    def steps(self):</a:t>
            </a:r>
          </a:p>
          <a:p>
            <a:pPr marL="0" indent="0">
              <a:spcBef>
                <a:spcPts val="400"/>
              </a:spcBef>
              <a:buNone/>
            </a:pPr>
            <a:r>
              <a:rPr lang="en-US" dirty="0">
                <a:solidFill>
                  <a:srgbClr val="C00000"/>
                </a:solidFill>
              </a:rPr>
              <a:t>        return [</a:t>
            </a:r>
          </a:p>
          <a:p>
            <a:pPr marL="0" indent="0">
              <a:spcBef>
                <a:spcPts val="400"/>
              </a:spcBef>
              <a:buNone/>
            </a:pPr>
            <a:r>
              <a:rPr lang="en-US" dirty="0">
                <a:solidFill>
                  <a:srgbClr val="C00000"/>
                </a:solidFill>
              </a:rPr>
              <a:t>            MRStep(mapper=self.mapper_ratings,</a:t>
            </a:r>
          </a:p>
          <a:p>
            <a:pPr marL="0" indent="0">
              <a:spcBef>
                <a:spcPts val="400"/>
              </a:spcBef>
              <a:buNone/>
            </a:pPr>
            <a:r>
              <a:rPr lang="en-US" dirty="0">
                <a:solidFill>
                  <a:srgbClr val="C00000"/>
                </a:solidFill>
              </a:rPr>
              <a:t>                   reducer=self.reducer_count_ratings)</a:t>
            </a:r>
          </a:p>
          <a:p>
            <a:pPr marL="0" indent="0">
              <a:spcBef>
                <a:spcPts val="400"/>
              </a:spcBef>
              <a:buNone/>
            </a:pPr>
            <a:r>
              <a:rPr lang="en-US" dirty="0">
                <a:solidFill>
                  <a:srgbClr val="C00000"/>
                </a:solidFill>
              </a:rPr>
              <a:t>        ]</a:t>
            </a:r>
          </a:p>
          <a:p>
            <a:pPr marL="0" indent="0">
              <a:spcBef>
                <a:spcPts val="1800"/>
              </a:spcBef>
              <a:buNone/>
            </a:pPr>
            <a:r>
              <a:rPr lang="en-US" dirty="0">
                <a:solidFill>
                  <a:srgbClr val="C00000"/>
                </a:solidFill>
              </a:rPr>
              <a:t>    def mapper_ratings(self, _, line):</a:t>
            </a:r>
          </a:p>
          <a:p>
            <a:pPr marL="0" indent="0">
              <a:spcBef>
                <a:spcPts val="400"/>
              </a:spcBef>
              <a:buNone/>
            </a:pPr>
            <a:r>
              <a:rPr lang="en-US" dirty="0">
                <a:solidFill>
                  <a:srgbClr val="C00000"/>
                </a:solidFill>
              </a:rPr>
              <a:t>        (user_id, movie_id, rating, timestamp) = line.split('\t')</a:t>
            </a:r>
          </a:p>
          <a:p>
            <a:pPr marL="0" indent="0">
              <a:spcBef>
                <a:spcPts val="400"/>
              </a:spcBef>
              <a:buNone/>
            </a:pPr>
            <a:r>
              <a:rPr lang="en-US" dirty="0">
                <a:solidFill>
                  <a:srgbClr val="C00000"/>
                </a:solidFill>
              </a:rPr>
              <a:t>        yield rating, 1</a:t>
            </a:r>
          </a:p>
          <a:p>
            <a:pPr marL="0" indent="0">
              <a:spcBef>
                <a:spcPts val="1800"/>
              </a:spcBef>
              <a:buNone/>
            </a:pPr>
            <a:r>
              <a:rPr lang="en-US" dirty="0">
                <a:solidFill>
                  <a:srgbClr val="C00000"/>
                </a:solidFill>
              </a:rPr>
              <a:t>    def reducer_count_ratings(self, key, values):</a:t>
            </a:r>
          </a:p>
          <a:p>
            <a:pPr marL="0" indent="0">
              <a:spcBef>
                <a:spcPts val="400"/>
              </a:spcBef>
              <a:buNone/>
            </a:pPr>
            <a:r>
              <a:rPr lang="en-US" dirty="0">
                <a:solidFill>
                  <a:srgbClr val="C00000"/>
                </a:solidFill>
              </a:rPr>
              <a:t>        yield key, sum(values)</a:t>
            </a:r>
          </a:p>
          <a:p>
            <a:pPr marL="0" indent="0">
              <a:spcBef>
                <a:spcPts val="1800"/>
              </a:spcBef>
              <a:buNone/>
            </a:pPr>
            <a:r>
              <a:rPr lang="en-US" dirty="0">
                <a:solidFill>
                  <a:srgbClr val="C00000"/>
                </a:solidFill>
              </a:rPr>
              <a:t>if __name__ == '__main__':</a:t>
            </a:r>
          </a:p>
          <a:p>
            <a:pPr marL="0" indent="0">
              <a:spcBef>
                <a:spcPts val="400"/>
              </a:spcBef>
              <a:buNone/>
            </a:pPr>
            <a:r>
              <a:rPr lang="en-US" dirty="0">
                <a:solidFill>
                  <a:srgbClr val="C00000"/>
                </a:solidFill>
              </a:rPr>
              <a:t>    CountRatings.run()</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59</a:t>
            </a:fld>
            <a:endParaRPr lang="en-US"/>
          </a:p>
        </p:txBody>
      </p:sp>
    </p:spTree>
    <p:extLst>
      <p:ext uri="{BB962C8B-B14F-4D97-AF65-F5344CB8AC3E}">
        <p14:creationId xmlns:p14="http://schemas.microsoft.com/office/powerpoint/2010/main" val="3625041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199" y="451945"/>
            <a:ext cx="11027979" cy="6269530"/>
          </a:xfrm>
        </p:spPr>
        <p:txBody>
          <a:bodyPr>
            <a:normAutofit fontScale="92500" lnSpcReduction="10000"/>
          </a:bodyPr>
          <a:lstStyle/>
          <a:p>
            <a:r>
              <a:rPr lang="en-US" b="1" dirty="0"/>
              <a:t>Hive</a:t>
            </a:r>
            <a:r>
              <a:rPr lang="en-US" dirty="0"/>
              <a:t>: A data warehouse infrastructure that provides data summarization and ad hoc querying.</a:t>
            </a:r>
          </a:p>
          <a:p>
            <a:r>
              <a:rPr lang="en-US" b="1" dirty="0"/>
              <a:t>Mahout</a:t>
            </a:r>
            <a:r>
              <a:rPr lang="en-US" dirty="0"/>
              <a:t>: A Scalable machine learning and data mining library.</a:t>
            </a:r>
          </a:p>
          <a:p>
            <a:r>
              <a:rPr lang="en-US" b="1" dirty="0"/>
              <a:t>Pig</a:t>
            </a:r>
            <a:r>
              <a:rPr lang="en-US" dirty="0"/>
              <a:t>: A high-level data-flow language and execution framework for parallel computation.</a:t>
            </a:r>
          </a:p>
          <a:p>
            <a:r>
              <a:rPr lang="en-US" b="1" dirty="0"/>
              <a:t>Spark</a:t>
            </a:r>
            <a:r>
              <a:rPr lang="en-US" dirty="0"/>
              <a:t>: A fast and general compute engine for Hadoop data. Spark provides a simple and expressive programming model that supports a wide range of applications, including ETL, machine learning, stream processing, and graph computation.</a:t>
            </a:r>
          </a:p>
          <a:p>
            <a:r>
              <a:rPr lang="en-US" b="1" dirty="0"/>
              <a:t>Tez</a:t>
            </a:r>
            <a:r>
              <a:rPr lang="en-US" dirty="0"/>
              <a:t>: A generalized data-flow programming framework, built on Hadoop YARN, which provides a powerful and flexible engine to execute an arbitrary DAG of tasks to process data for both batch and interactive use-cases. Tez is being adopted by Hive, Pig and other frameworks in the Hadoop ecosystem, and also by other commercial software (e.g. ETL tools), to replace Hadoop™ MapReduce as the underlying execution engine.</a:t>
            </a:r>
          </a:p>
          <a:p>
            <a:r>
              <a:rPr lang="en-US" b="1" dirty="0"/>
              <a:t>ZooKeeper</a:t>
            </a:r>
            <a:r>
              <a:rPr lang="en-US" dirty="0"/>
              <a:t>: </a:t>
            </a:r>
            <a:r>
              <a:rPr lang="en-US" sz="2600" dirty="0"/>
              <a:t>A high-performance coordination service for distributed applications.</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6</a:t>
            </a:fld>
            <a:endParaRPr lang="en-US"/>
          </a:p>
        </p:txBody>
      </p:sp>
    </p:spTree>
    <p:extLst>
      <p:ext uri="{BB962C8B-B14F-4D97-AF65-F5344CB8AC3E}">
        <p14:creationId xmlns:p14="http://schemas.microsoft.com/office/powerpoint/2010/main" val="37012228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4310" y="400166"/>
            <a:ext cx="10515600" cy="5956184"/>
          </a:xfrm>
        </p:spPr>
        <p:txBody>
          <a:bodyPr>
            <a:normAutofit/>
          </a:bodyPr>
          <a:lstStyle/>
          <a:p>
            <a:r>
              <a:rPr lang="en-US" sz="2400" dirty="0"/>
              <a:t>The following is a sample of the data on how users rated movies, stored in the file u.data:</a:t>
            </a:r>
          </a:p>
          <a:p>
            <a:pPr marL="0" indent="0">
              <a:buNone/>
            </a:pPr>
            <a:r>
              <a:rPr lang="en-US" sz="2400" dirty="0">
                <a:solidFill>
                  <a:srgbClr val="00B050"/>
                </a:solidFill>
              </a:rPr>
              <a:t>196	242	3	881250949</a:t>
            </a:r>
          </a:p>
          <a:p>
            <a:pPr marL="0" indent="0">
              <a:spcBef>
                <a:spcPts val="0"/>
              </a:spcBef>
              <a:buNone/>
            </a:pPr>
            <a:r>
              <a:rPr lang="en-US" sz="2400" dirty="0">
                <a:solidFill>
                  <a:srgbClr val="00B050"/>
                </a:solidFill>
              </a:rPr>
              <a:t>186	302	3	891717742</a:t>
            </a:r>
          </a:p>
          <a:p>
            <a:pPr marL="0" indent="0">
              <a:spcBef>
                <a:spcPts val="0"/>
              </a:spcBef>
              <a:buNone/>
            </a:pPr>
            <a:r>
              <a:rPr lang="en-US" sz="2400" dirty="0">
                <a:solidFill>
                  <a:srgbClr val="00B050"/>
                </a:solidFill>
              </a:rPr>
              <a:t>22	377	1	878887116</a:t>
            </a:r>
          </a:p>
          <a:p>
            <a:pPr marL="0" indent="0">
              <a:spcBef>
                <a:spcPts val="0"/>
              </a:spcBef>
              <a:buNone/>
            </a:pPr>
            <a:r>
              <a:rPr lang="en-US" sz="2400" dirty="0">
                <a:solidFill>
                  <a:srgbClr val="00B050"/>
                </a:solidFill>
              </a:rPr>
              <a:t>244	51	2	880606923</a:t>
            </a:r>
          </a:p>
          <a:p>
            <a:pPr marL="0" indent="0">
              <a:spcBef>
                <a:spcPts val="0"/>
              </a:spcBef>
              <a:buNone/>
            </a:pPr>
            <a:r>
              <a:rPr lang="en-US" sz="2400" dirty="0">
                <a:solidFill>
                  <a:srgbClr val="00B050"/>
                </a:solidFill>
              </a:rPr>
              <a:t>166	346	1	886397596</a:t>
            </a:r>
          </a:p>
          <a:p>
            <a:pPr marL="0" indent="0">
              <a:spcBef>
                <a:spcPts val="0"/>
              </a:spcBef>
              <a:buNone/>
            </a:pPr>
            <a:r>
              <a:rPr lang="en-US" sz="2400" dirty="0">
                <a:solidFill>
                  <a:srgbClr val="00B050"/>
                </a:solidFill>
              </a:rPr>
              <a:t>298	474	4	884182806</a:t>
            </a:r>
          </a:p>
          <a:p>
            <a:pPr marL="0" indent="0">
              <a:spcBef>
                <a:spcPts val="0"/>
              </a:spcBef>
              <a:buNone/>
            </a:pPr>
            <a:r>
              <a:rPr lang="en-US" sz="2400" dirty="0">
                <a:solidFill>
                  <a:srgbClr val="00B050"/>
                </a:solidFill>
              </a:rPr>
              <a:t>115	265	2	881171488</a:t>
            </a:r>
          </a:p>
          <a:p>
            <a:pPr marL="0" indent="0">
              <a:spcBef>
                <a:spcPts val="0"/>
              </a:spcBef>
              <a:buNone/>
            </a:pPr>
            <a:endParaRPr lang="en-US" sz="2400" dirty="0"/>
          </a:p>
          <a:p>
            <a:pPr>
              <a:spcBef>
                <a:spcPts val="0"/>
              </a:spcBef>
            </a:pPr>
            <a:r>
              <a:rPr lang="en-US" sz="2400" dirty="0"/>
              <a:t>The file </a:t>
            </a:r>
            <a:r>
              <a:rPr lang="en-US" sz="2400" dirty="0">
                <a:solidFill>
                  <a:srgbClr val="00B0F0"/>
                </a:solidFill>
              </a:rPr>
              <a:t>u.data</a:t>
            </a:r>
            <a:r>
              <a:rPr lang="en-US" sz="2400" dirty="0"/>
              <a:t> is in a zip file called </a:t>
            </a:r>
            <a:r>
              <a:rPr lang="en-US" sz="2400" dirty="0">
                <a:solidFill>
                  <a:srgbClr val="00B0F0"/>
                </a:solidFill>
              </a:rPr>
              <a:t>ml-100k.zip</a:t>
            </a:r>
            <a:r>
              <a:rPr lang="en-US" sz="2400" dirty="0"/>
              <a:t>. The zip file can be downloaded from </a:t>
            </a:r>
            <a:r>
              <a:rPr lang="en-US" sz="2400" dirty="0">
                <a:hlinkClick r:id="rId2"/>
              </a:rPr>
              <a:t>https://grouplens.org/datasets/movielens/</a:t>
            </a:r>
            <a:r>
              <a:rPr lang="en-US" sz="2400" dirty="0"/>
              <a:t> </a:t>
            </a:r>
          </a:p>
          <a:p>
            <a:pPr>
              <a:spcBef>
                <a:spcPts val="1200"/>
              </a:spcBef>
            </a:pPr>
            <a:r>
              <a:rPr lang="en-US" sz="2400" dirty="0"/>
              <a:t>To answer the question of how many of each rating exists, we can run our program on the local system:  $ </a:t>
            </a:r>
            <a:r>
              <a:rPr lang="en-US" sz="2400" dirty="0">
                <a:solidFill>
                  <a:srgbClr val="C00000"/>
                </a:solidFill>
              </a:rPr>
              <a:t>python3 CountRatings.py u.data</a:t>
            </a:r>
          </a:p>
          <a:p>
            <a:pPr>
              <a:spcBef>
                <a:spcPts val="1200"/>
              </a:spcBef>
            </a:pPr>
            <a:r>
              <a:rPr lang="en-US" sz="2400" dirty="0"/>
              <a:t>Alternatively, to run the program on Hadoop:</a:t>
            </a:r>
          </a:p>
          <a:p>
            <a:pPr marL="0" indent="0">
              <a:spcBef>
                <a:spcPts val="0"/>
              </a:spcBef>
              <a:buNone/>
            </a:pPr>
            <a:r>
              <a:rPr lang="en-US" sz="2400" dirty="0"/>
              <a:t>	$ </a:t>
            </a:r>
            <a:r>
              <a:rPr lang="en-US" sz="2400" dirty="0">
                <a:solidFill>
                  <a:srgbClr val="C00000"/>
                </a:solidFill>
              </a:rPr>
              <a:t>python3 CountRatings.py -r hadoop u.data</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60</a:t>
            </a:fld>
            <a:endParaRPr lang="en-US"/>
          </a:p>
        </p:txBody>
      </p:sp>
    </p:spTree>
    <p:extLst>
      <p:ext uri="{BB962C8B-B14F-4D97-AF65-F5344CB8AC3E}">
        <p14:creationId xmlns:p14="http://schemas.microsoft.com/office/powerpoint/2010/main" val="238911830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721453"/>
            <a:ext cx="10515600" cy="5455510"/>
          </a:xfrm>
        </p:spPr>
        <p:txBody>
          <a:bodyPr>
            <a:normAutofit/>
          </a:bodyPr>
          <a:lstStyle/>
          <a:p>
            <a:pPr>
              <a:spcAft>
                <a:spcPts val="2400"/>
              </a:spcAft>
            </a:pPr>
            <a:r>
              <a:rPr lang="en-US" sz="2400" dirty="0"/>
              <a:t>Using the data file </a:t>
            </a:r>
            <a:r>
              <a:rPr lang="en-US" sz="2400" dirty="0">
                <a:solidFill>
                  <a:srgbClr val="00B0F0"/>
                </a:solidFill>
              </a:rPr>
              <a:t>u.data</a:t>
            </a:r>
            <a:r>
              <a:rPr lang="en-US" sz="2400" dirty="0"/>
              <a:t> from zip file </a:t>
            </a:r>
            <a:r>
              <a:rPr lang="en-US" sz="2400" dirty="0">
                <a:solidFill>
                  <a:srgbClr val="00B0F0"/>
                </a:solidFill>
              </a:rPr>
              <a:t>ml-100k.zip</a:t>
            </a:r>
            <a:r>
              <a:rPr lang="en-US" sz="2400" dirty="0"/>
              <a:t>, the output of the run will be:</a:t>
            </a:r>
          </a:p>
          <a:p>
            <a:pPr marL="0" indent="0">
              <a:spcBef>
                <a:spcPts val="400"/>
              </a:spcBef>
              <a:buNone/>
            </a:pPr>
            <a:r>
              <a:rPr lang="en-US" sz="2400" dirty="0">
                <a:solidFill>
                  <a:srgbClr val="00B050"/>
                </a:solidFill>
              </a:rPr>
              <a:t>"1"	6110</a:t>
            </a:r>
          </a:p>
          <a:p>
            <a:pPr marL="0" indent="0">
              <a:spcBef>
                <a:spcPts val="0"/>
              </a:spcBef>
              <a:buNone/>
            </a:pPr>
            <a:r>
              <a:rPr lang="en-US" sz="2400" dirty="0">
                <a:solidFill>
                  <a:srgbClr val="00B050"/>
                </a:solidFill>
              </a:rPr>
              <a:t>"2"	11370</a:t>
            </a:r>
          </a:p>
          <a:p>
            <a:pPr marL="0" indent="0">
              <a:spcBef>
                <a:spcPts val="0"/>
              </a:spcBef>
              <a:buNone/>
            </a:pPr>
            <a:r>
              <a:rPr lang="en-US" sz="2400" dirty="0">
                <a:solidFill>
                  <a:srgbClr val="00B050"/>
                </a:solidFill>
              </a:rPr>
              <a:t>"3"	27145</a:t>
            </a:r>
          </a:p>
          <a:p>
            <a:pPr marL="0" indent="0">
              <a:spcBef>
                <a:spcPts val="0"/>
              </a:spcBef>
              <a:buNone/>
            </a:pPr>
            <a:r>
              <a:rPr lang="en-US" sz="2400" dirty="0">
                <a:solidFill>
                  <a:srgbClr val="00B050"/>
                </a:solidFill>
              </a:rPr>
              <a:t>"4"	34174</a:t>
            </a:r>
          </a:p>
          <a:p>
            <a:pPr marL="0" indent="0">
              <a:spcBef>
                <a:spcPts val="0"/>
              </a:spcBef>
              <a:buNone/>
            </a:pPr>
            <a:r>
              <a:rPr lang="en-US" sz="2400" dirty="0">
                <a:solidFill>
                  <a:srgbClr val="00B050"/>
                </a:solidFill>
              </a:rPr>
              <a:t>"5"	21201</a:t>
            </a:r>
          </a:p>
          <a:p>
            <a:pPr marL="0" indent="0">
              <a:spcBef>
                <a:spcPts val="0"/>
              </a:spcBef>
              <a:buNone/>
            </a:pPr>
            <a:endParaRPr lang="en-US" sz="2400" dirty="0">
              <a:solidFill>
                <a:srgbClr val="00B050"/>
              </a:solidFill>
            </a:endParaRPr>
          </a:p>
          <a:p>
            <a:pPr marL="0" indent="0">
              <a:spcBef>
                <a:spcPts val="0"/>
              </a:spcBef>
              <a:buNone/>
            </a:pPr>
            <a:r>
              <a:rPr lang="en-US" sz="2400" dirty="0"/>
              <a:t>The file u.item uses the </a:t>
            </a:r>
            <a:r>
              <a:rPr lang="en-US" sz="2400" dirty="0">
                <a:solidFill>
                  <a:srgbClr val="00B0F0"/>
                </a:solidFill>
              </a:rPr>
              <a:t>iso-8859-1</a:t>
            </a:r>
            <a:r>
              <a:rPr lang="en-US" sz="2400" dirty="0"/>
              <a:t> character set. This might create execution errors in your program. You should convert this file to the </a:t>
            </a:r>
            <a:r>
              <a:rPr lang="en-US" sz="2400" dirty="0">
                <a:solidFill>
                  <a:srgbClr val="00B0F0"/>
                </a:solidFill>
              </a:rPr>
              <a:t>utf-8</a:t>
            </a:r>
            <a:r>
              <a:rPr lang="en-US" sz="2400" dirty="0"/>
              <a:t> character set as follows:</a:t>
            </a:r>
          </a:p>
          <a:p>
            <a:pPr marL="0" indent="0">
              <a:spcBef>
                <a:spcPts val="0"/>
              </a:spcBef>
              <a:buNone/>
            </a:pPr>
            <a:endParaRPr lang="en-US" sz="2400" dirty="0"/>
          </a:p>
          <a:p>
            <a:pPr marL="0" indent="0">
              <a:spcBef>
                <a:spcPts val="0"/>
              </a:spcBef>
              <a:buNone/>
            </a:pPr>
            <a:r>
              <a:rPr lang="en-US" sz="2400" dirty="0"/>
              <a:t>$ </a:t>
            </a:r>
            <a:r>
              <a:rPr lang="en-US" sz="2400" dirty="0">
                <a:solidFill>
                  <a:srgbClr val="C00000"/>
                </a:solidFill>
              </a:rPr>
              <a:t>file -i u.item</a:t>
            </a:r>
          </a:p>
          <a:p>
            <a:pPr marL="0" indent="0">
              <a:spcBef>
                <a:spcPts val="0"/>
              </a:spcBef>
              <a:buNone/>
            </a:pPr>
            <a:r>
              <a:rPr lang="en-US" sz="2400" dirty="0">
                <a:solidFill>
                  <a:srgbClr val="00B050"/>
                </a:solidFill>
              </a:rPr>
              <a:t>iso-8859-1</a:t>
            </a:r>
          </a:p>
          <a:p>
            <a:pPr marL="0" indent="0">
              <a:spcBef>
                <a:spcPts val="1200"/>
              </a:spcBef>
              <a:buNone/>
            </a:pPr>
            <a:r>
              <a:rPr lang="en-US" sz="2400" dirty="0"/>
              <a:t>$ </a:t>
            </a:r>
            <a:r>
              <a:rPr lang="en-US" sz="2400" dirty="0">
                <a:solidFill>
                  <a:srgbClr val="C00000"/>
                </a:solidFill>
              </a:rPr>
              <a:t>iconv -f iso-8859-1 -t utf-8 u.item  u.item</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61</a:t>
            </a:fld>
            <a:endParaRPr lang="en-US"/>
          </a:p>
        </p:txBody>
      </p:sp>
    </p:spTree>
    <p:extLst>
      <p:ext uri="{BB962C8B-B14F-4D97-AF65-F5344CB8AC3E}">
        <p14:creationId xmlns:p14="http://schemas.microsoft.com/office/powerpoint/2010/main" val="212331015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Combiner Step in MapReduce</a:t>
            </a:r>
          </a:p>
        </p:txBody>
      </p:sp>
      <p:sp>
        <p:nvSpPr>
          <p:cNvPr id="3" name="Content Placeholder 2"/>
          <p:cNvSpPr>
            <a:spLocks noGrp="1"/>
          </p:cNvSpPr>
          <p:nvPr>
            <p:ph idx="1"/>
          </p:nvPr>
        </p:nvSpPr>
        <p:spPr/>
        <p:txBody>
          <a:bodyPr>
            <a:normAutofit/>
          </a:bodyPr>
          <a:lstStyle/>
          <a:p>
            <a:r>
              <a:rPr lang="en-US" sz="2400" dirty="0"/>
              <a:t>For a large dataset, the mapper may generate a large amount of data (key-value pairs) as intermediate data to be passed to the Reducer. </a:t>
            </a:r>
          </a:p>
          <a:p>
            <a:r>
              <a:rPr lang="en-US" sz="2400" dirty="0"/>
              <a:t>This could lead to network congestion between the nodes in the cluster. </a:t>
            </a:r>
          </a:p>
          <a:p>
            <a:r>
              <a:rPr lang="en-US" sz="2400" dirty="0"/>
              <a:t>To minimize the amount of data transferred between the mapper and reducer, a combiner step can be introduced in the code to generate intermediate results that will reduce the amount of data transferred to the reducer.</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62</a:t>
            </a:fld>
            <a:endParaRPr lang="en-US"/>
          </a:p>
        </p:txBody>
      </p:sp>
    </p:spTree>
    <p:extLst>
      <p:ext uri="{BB962C8B-B14F-4D97-AF65-F5344CB8AC3E}">
        <p14:creationId xmlns:p14="http://schemas.microsoft.com/office/powerpoint/2010/main" val="3764034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7723"/>
          </a:xfrm>
        </p:spPr>
        <p:txBody>
          <a:bodyPr/>
          <a:lstStyle/>
          <a:p>
            <a:r>
              <a:rPr lang="en-US" dirty="0"/>
              <a:t>How </a:t>
            </a:r>
            <a:r>
              <a:rPr lang="en-US"/>
              <a:t>does a </a:t>
            </a:r>
            <a:r>
              <a:rPr lang="en-US" dirty="0"/>
              <a:t>Combiner Work?</a:t>
            </a:r>
          </a:p>
        </p:txBody>
      </p:sp>
      <p:sp>
        <p:nvSpPr>
          <p:cNvPr id="3" name="Content Placeholder 2"/>
          <p:cNvSpPr>
            <a:spLocks noGrp="1"/>
          </p:cNvSpPr>
          <p:nvPr>
            <p:ph idx="1"/>
          </p:nvPr>
        </p:nvSpPr>
        <p:spPr>
          <a:xfrm>
            <a:off x="829811" y="1182848"/>
            <a:ext cx="10515600" cy="5276676"/>
          </a:xfrm>
        </p:spPr>
        <p:txBody>
          <a:bodyPr>
            <a:normAutofit lnSpcReduction="10000"/>
          </a:bodyPr>
          <a:lstStyle/>
          <a:p>
            <a:r>
              <a:rPr lang="en-US" sz="2400" dirty="0"/>
              <a:t>First, a combiner task is added to the MRStep:</a:t>
            </a:r>
          </a:p>
          <a:p>
            <a:pPr marL="0" indent="0">
              <a:buNone/>
            </a:pPr>
            <a:r>
              <a:rPr lang="en-US" sz="2400" dirty="0"/>
              <a:t> 	</a:t>
            </a:r>
            <a:r>
              <a:rPr lang="en-US" sz="2400" dirty="0">
                <a:solidFill>
                  <a:srgbClr val="C00000"/>
                </a:solidFill>
              </a:rPr>
              <a:t>def steps(self):</a:t>
            </a:r>
          </a:p>
          <a:p>
            <a:pPr marL="0" indent="0">
              <a:spcBef>
                <a:spcPts val="200"/>
              </a:spcBef>
              <a:buNone/>
            </a:pPr>
            <a:r>
              <a:rPr lang="en-US" sz="2400" dirty="0">
                <a:solidFill>
                  <a:srgbClr val="C00000"/>
                </a:solidFill>
              </a:rPr>
              <a:t>	    MRStep(mapper=self.mapper,</a:t>
            </a:r>
          </a:p>
          <a:p>
            <a:pPr marL="0" indent="0">
              <a:spcBef>
                <a:spcPts val="200"/>
              </a:spcBef>
              <a:buNone/>
            </a:pPr>
            <a:r>
              <a:rPr lang="en-US" sz="2400" dirty="0">
                <a:solidFill>
                  <a:srgbClr val="C00000"/>
                </a:solidFill>
              </a:rPr>
              <a:t>		combiner=self.combiner,</a:t>
            </a:r>
          </a:p>
          <a:p>
            <a:pPr marL="0" indent="0">
              <a:spcBef>
                <a:spcPts val="200"/>
              </a:spcBef>
              <a:buNone/>
            </a:pPr>
            <a:r>
              <a:rPr lang="en-US" sz="2400" dirty="0">
                <a:solidFill>
                  <a:srgbClr val="C00000"/>
                </a:solidFill>
              </a:rPr>
              <a:t>		reducer=self.reducer</a:t>
            </a:r>
          </a:p>
          <a:p>
            <a:pPr marL="0" indent="0">
              <a:spcBef>
                <a:spcPts val="200"/>
              </a:spcBef>
              <a:buNone/>
            </a:pPr>
            <a:r>
              <a:rPr lang="en-US" sz="2400" dirty="0">
                <a:solidFill>
                  <a:srgbClr val="C00000"/>
                </a:solidFill>
              </a:rPr>
              <a:t>	    )</a:t>
            </a:r>
          </a:p>
          <a:p>
            <a:r>
              <a:rPr lang="en-US" sz="2400" dirty="0"/>
              <a:t>Let’s take the following input text as our input to a MapReduce code for counting the frequency of words in a text:</a:t>
            </a:r>
          </a:p>
          <a:p>
            <a:pPr marL="0" indent="0">
              <a:spcBef>
                <a:spcPts val="300"/>
              </a:spcBef>
              <a:buNone/>
            </a:pPr>
            <a:r>
              <a:rPr lang="en-US" sz="2400" dirty="0"/>
              <a:t>	</a:t>
            </a:r>
            <a:r>
              <a:rPr lang="en-US" sz="2400" dirty="0">
                <a:solidFill>
                  <a:srgbClr val="00B0F0"/>
                </a:solidFill>
              </a:rPr>
              <a:t>Good night good night</a:t>
            </a:r>
          </a:p>
          <a:p>
            <a:pPr marL="0" indent="0">
              <a:spcBef>
                <a:spcPts val="300"/>
              </a:spcBef>
              <a:buNone/>
            </a:pPr>
            <a:r>
              <a:rPr lang="en-US" sz="2400" dirty="0">
                <a:solidFill>
                  <a:srgbClr val="00B0F0"/>
                </a:solidFill>
              </a:rPr>
              <a:t>	Parting is such sweet sorrow</a:t>
            </a:r>
          </a:p>
          <a:p>
            <a:pPr marL="0" indent="0">
              <a:spcBef>
                <a:spcPts val="300"/>
              </a:spcBef>
              <a:buNone/>
            </a:pPr>
            <a:r>
              <a:rPr lang="en-US" sz="2400" dirty="0">
                <a:solidFill>
                  <a:srgbClr val="00B0F0"/>
                </a:solidFill>
              </a:rPr>
              <a:t>	Night and sorrow</a:t>
            </a:r>
          </a:p>
          <a:p>
            <a:pPr>
              <a:spcBef>
                <a:spcPts val="600"/>
              </a:spcBef>
            </a:pPr>
            <a:r>
              <a:rPr lang="en-US" sz="2400" dirty="0"/>
              <a:t>At the start of execution, the mapper will receive the input as key-value pairs:</a:t>
            </a:r>
          </a:p>
          <a:p>
            <a:pPr marL="0" indent="0">
              <a:spcBef>
                <a:spcPts val="300"/>
              </a:spcBef>
              <a:buNone/>
            </a:pPr>
            <a:r>
              <a:rPr lang="en-US" sz="2400" dirty="0"/>
              <a:t>	</a:t>
            </a:r>
            <a:r>
              <a:rPr lang="en-US" sz="2400" dirty="0">
                <a:solidFill>
                  <a:srgbClr val="00B0F0"/>
                </a:solidFill>
              </a:rPr>
              <a:t>&lt; 1 , Good night good night&gt;</a:t>
            </a:r>
          </a:p>
          <a:p>
            <a:pPr marL="0" indent="0">
              <a:spcBef>
                <a:spcPts val="300"/>
              </a:spcBef>
              <a:buNone/>
            </a:pPr>
            <a:r>
              <a:rPr lang="en-US" sz="2400" dirty="0">
                <a:solidFill>
                  <a:srgbClr val="00B0F0"/>
                </a:solidFill>
              </a:rPr>
              <a:t>	&lt; 2 , Parting is such sweet sorrow&gt;</a:t>
            </a:r>
          </a:p>
          <a:p>
            <a:pPr marL="0" indent="0">
              <a:spcBef>
                <a:spcPts val="300"/>
              </a:spcBef>
              <a:buNone/>
            </a:pPr>
            <a:r>
              <a:rPr lang="en-US" sz="2400" dirty="0">
                <a:solidFill>
                  <a:srgbClr val="00B0F0"/>
                </a:solidFill>
              </a:rPr>
              <a:t>	&lt; 3 , Night and sorrow&gt;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63</a:t>
            </a:fld>
            <a:endParaRPr lang="en-US"/>
          </a:p>
        </p:txBody>
      </p:sp>
    </p:spTree>
    <p:extLst>
      <p:ext uri="{BB962C8B-B14F-4D97-AF65-F5344CB8AC3E}">
        <p14:creationId xmlns:p14="http://schemas.microsoft.com/office/powerpoint/2010/main" val="80641693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06375"/>
            <a:ext cx="10515600" cy="6515100"/>
          </a:xfrm>
        </p:spPr>
        <p:txBody>
          <a:bodyPr>
            <a:normAutofit fontScale="77500" lnSpcReduction="20000"/>
          </a:bodyPr>
          <a:lstStyle/>
          <a:p>
            <a:pPr marL="0" indent="0">
              <a:buNone/>
            </a:pPr>
            <a:r>
              <a:rPr lang="en-US" dirty="0">
                <a:solidFill>
                  <a:srgbClr val="C00000"/>
                </a:solidFill>
              </a:rPr>
              <a:t>from mrjob.job import MRJob</a:t>
            </a:r>
          </a:p>
          <a:p>
            <a:pPr marL="0" indent="0">
              <a:spcBef>
                <a:spcPts val="300"/>
              </a:spcBef>
              <a:buNone/>
            </a:pPr>
            <a:r>
              <a:rPr lang="en-US" dirty="0">
                <a:solidFill>
                  <a:srgbClr val="C00000"/>
                </a:solidFill>
              </a:rPr>
              <a:t>from mrjob.step import MRStep</a:t>
            </a:r>
          </a:p>
          <a:p>
            <a:pPr marL="0" indent="0">
              <a:spcBef>
                <a:spcPts val="1200"/>
              </a:spcBef>
              <a:buNone/>
            </a:pPr>
            <a:r>
              <a:rPr lang="en-US" dirty="0">
                <a:solidFill>
                  <a:srgbClr val="C00000"/>
                </a:solidFill>
              </a:rPr>
              <a:t>class CountWords(MRJob):</a:t>
            </a:r>
          </a:p>
          <a:p>
            <a:pPr marL="0" indent="0">
              <a:spcBef>
                <a:spcPts val="200"/>
              </a:spcBef>
              <a:buNone/>
            </a:pPr>
            <a:r>
              <a:rPr lang="en-US" dirty="0">
                <a:solidFill>
                  <a:srgbClr val="C00000"/>
                </a:solidFill>
              </a:rPr>
              <a:t>    def mapper(self, _, line):</a:t>
            </a:r>
          </a:p>
          <a:p>
            <a:pPr marL="0" indent="0">
              <a:spcBef>
                <a:spcPts val="200"/>
              </a:spcBef>
              <a:buNone/>
            </a:pPr>
            <a:r>
              <a:rPr lang="en-US" dirty="0">
                <a:solidFill>
                  <a:srgbClr val="C00000"/>
                </a:solidFill>
              </a:rPr>
              <a:t>	line = line.strip()</a:t>
            </a:r>
          </a:p>
          <a:p>
            <a:pPr marL="0" indent="0">
              <a:spcBef>
                <a:spcPts val="200"/>
              </a:spcBef>
              <a:buNone/>
            </a:pPr>
            <a:r>
              <a:rPr lang="en-US" dirty="0">
                <a:solidFill>
                  <a:srgbClr val="C00000"/>
                </a:solidFill>
              </a:rPr>
              <a:t>	words = line.split()</a:t>
            </a:r>
          </a:p>
          <a:p>
            <a:pPr marL="0" indent="0">
              <a:spcBef>
                <a:spcPts val="200"/>
              </a:spcBef>
              <a:buNone/>
            </a:pPr>
            <a:r>
              <a:rPr lang="en-US" dirty="0">
                <a:solidFill>
                  <a:srgbClr val="C00000"/>
                </a:solidFill>
              </a:rPr>
              <a:t>	for word in words:</a:t>
            </a:r>
          </a:p>
          <a:p>
            <a:pPr marL="0" indent="0">
              <a:spcBef>
                <a:spcPts val="200"/>
              </a:spcBef>
              <a:buNone/>
            </a:pPr>
            <a:r>
              <a:rPr lang="en-US" dirty="0">
                <a:solidFill>
                  <a:srgbClr val="C00000"/>
                </a:solidFill>
              </a:rPr>
              <a:t>	    yield word.lower(), 1</a:t>
            </a:r>
          </a:p>
          <a:p>
            <a:pPr marL="0" indent="0">
              <a:spcBef>
                <a:spcPts val="1800"/>
              </a:spcBef>
              <a:buNone/>
            </a:pPr>
            <a:r>
              <a:rPr lang="en-US" dirty="0">
                <a:solidFill>
                  <a:srgbClr val="C00000"/>
                </a:solidFill>
              </a:rPr>
              <a:t>    def combiner(self, word, counts):</a:t>
            </a:r>
          </a:p>
          <a:p>
            <a:pPr marL="0" indent="0">
              <a:spcBef>
                <a:spcPts val="200"/>
              </a:spcBef>
              <a:buNone/>
            </a:pPr>
            <a:r>
              <a:rPr lang="en-US" dirty="0">
                <a:solidFill>
                  <a:srgbClr val="C00000"/>
                </a:solidFill>
              </a:rPr>
              <a:t>	yield word, sum(counts)</a:t>
            </a:r>
          </a:p>
          <a:p>
            <a:pPr marL="0" indent="0">
              <a:spcBef>
                <a:spcPts val="1800"/>
              </a:spcBef>
              <a:buNone/>
            </a:pPr>
            <a:r>
              <a:rPr lang="en-US" dirty="0">
                <a:solidFill>
                  <a:srgbClr val="C00000"/>
                </a:solidFill>
              </a:rPr>
              <a:t>    def reducer(self, word, counts):</a:t>
            </a:r>
          </a:p>
          <a:p>
            <a:pPr marL="0" indent="0">
              <a:spcBef>
                <a:spcPts val="200"/>
              </a:spcBef>
              <a:buNone/>
            </a:pPr>
            <a:r>
              <a:rPr lang="en-US" dirty="0">
                <a:solidFill>
                  <a:srgbClr val="C00000"/>
                </a:solidFill>
              </a:rPr>
              <a:t>        yield word, sum(counts)</a:t>
            </a:r>
          </a:p>
          <a:p>
            <a:pPr marL="0" indent="0">
              <a:spcBef>
                <a:spcPts val="1800"/>
              </a:spcBef>
              <a:buNone/>
            </a:pPr>
            <a:r>
              <a:rPr lang="en-US" dirty="0">
                <a:solidFill>
                  <a:srgbClr val="C00000"/>
                </a:solidFill>
              </a:rPr>
              <a:t>    def steps(self):</a:t>
            </a:r>
          </a:p>
          <a:p>
            <a:pPr marL="0" indent="0">
              <a:spcBef>
                <a:spcPts val="200"/>
              </a:spcBef>
              <a:buNone/>
            </a:pPr>
            <a:r>
              <a:rPr lang="en-US" dirty="0">
                <a:solidFill>
                  <a:srgbClr val="C00000"/>
                </a:solidFill>
              </a:rPr>
              <a:t>        return [</a:t>
            </a:r>
          </a:p>
          <a:p>
            <a:pPr marL="0" indent="0">
              <a:spcBef>
                <a:spcPts val="200"/>
              </a:spcBef>
              <a:buNone/>
            </a:pPr>
            <a:r>
              <a:rPr lang="en-US" dirty="0">
                <a:solidFill>
                  <a:srgbClr val="C00000"/>
                </a:solidFill>
              </a:rPr>
              <a:t>            MRStep(mapper=self.mapper,</a:t>
            </a:r>
          </a:p>
          <a:p>
            <a:pPr marL="0" indent="0">
              <a:spcBef>
                <a:spcPts val="200"/>
              </a:spcBef>
              <a:buNone/>
            </a:pPr>
            <a:r>
              <a:rPr lang="en-US" dirty="0">
                <a:solidFill>
                  <a:srgbClr val="C00000"/>
                </a:solidFill>
              </a:rPr>
              <a:t>                   combiner=self.combiner,</a:t>
            </a:r>
          </a:p>
          <a:p>
            <a:pPr marL="0" indent="0">
              <a:spcBef>
                <a:spcPts val="200"/>
              </a:spcBef>
              <a:buNone/>
            </a:pPr>
            <a:r>
              <a:rPr lang="en-US" dirty="0">
                <a:solidFill>
                  <a:srgbClr val="C00000"/>
                </a:solidFill>
              </a:rPr>
              <a:t>                   reducer=self.reducer</a:t>
            </a:r>
          </a:p>
          <a:p>
            <a:pPr marL="0" indent="0">
              <a:spcBef>
                <a:spcPts val="200"/>
              </a:spcBef>
              <a:buNone/>
            </a:pPr>
            <a:r>
              <a:rPr lang="en-US" dirty="0">
                <a:solidFill>
                  <a:srgbClr val="C00000"/>
                </a:solidFill>
              </a:rPr>
              <a:t>	    )</a:t>
            </a:r>
          </a:p>
          <a:p>
            <a:pPr marL="0" indent="0">
              <a:spcBef>
                <a:spcPts val="200"/>
              </a:spcBef>
              <a:buNone/>
            </a:pPr>
            <a:r>
              <a:rPr lang="en-US" dirty="0">
                <a:solidFill>
                  <a:srgbClr val="C00000"/>
                </a:solidFill>
              </a:rPr>
              <a:t>        ]</a:t>
            </a:r>
          </a:p>
          <a:p>
            <a:pPr marL="0" indent="0">
              <a:spcBef>
                <a:spcPts val="1800"/>
              </a:spcBef>
              <a:buNone/>
            </a:pPr>
            <a:r>
              <a:rPr lang="en-US" dirty="0">
                <a:solidFill>
                  <a:srgbClr val="C00000"/>
                </a:solidFill>
              </a:rPr>
              <a:t>if __name__ == '__main__':</a:t>
            </a:r>
          </a:p>
          <a:p>
            <a:pPr marL="0" indent="0">
              <a:spcBef>
                <a:spcPts val="200"/>
              </a:spcBef>
              <a:buNone/>
            </a:pPr>
            <a:r>
              <a:rPr lang="en-US" dirty="0">
                <a:solidFill>
                  <a:srgbClr val="C00000"/>
                </a:solidFill>
              </a:rPr>
              <a:t>    CountWords.run()</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64</a:t>
            </a:fld>
            <a:endParaRPr lang="en-US"/>
          </a:p>
        </p:txBody>
      </p:sp>
    </p:spTree>
    <p:extLst>
      <p:ext uri="{BB962C8B-B14F-4D97-AF65-F5344CB8AC3E}">
        <p14:creationId xmlns:p14="http://schemas.microsoft.com/office/powerpoint/2010/main" val="347102977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the Combiner as a Filter</a:t>
            </a:r>
          </a:p>
        </p:txBody>
      </p:sp>
      <p:sp>
        <p:nvSpPr>
          <p:cNvPr id="3" name="Content Placeholder 2"/>
          <p:cNvSpPr>
            <a:spLocks noGrp="1"/>
          </p:cNvSpPr>
          <p:nvPr>
            <p:ph idx="1"/>
          </p:nvPr>
        </p:nvSpPr>
        <p:spPr>
          <a:xfrm>
            <a:off x="829408" y="1459684"/>
            <a:ext cx="10515600" cy="5058562"/>
          </a:xfrm>
        </p:spPr>
        <p:txBody>
          <a:bodyPr>
            <a:normAutofit/>
          </a:bodyPr>
          <a:lstStyle/>
          <a:p>
            <a:r>
              <a:rPr lang="en-US" sz="2400" dirty="0"/>
              <a:t>If we modify the combiner as follows:</a:t>
            </a:r>
          </a:p>
          <a:p>
            <a:pPr marL="0" indent="0">
              <a:spcBef>
                <a:spcPts val="600"/>
              </a:spcBef>
              <a:buNone/>
            </a:pPr>
            <a:r>
              <a:rPr lang="en-US" sz="2400" dirty="0">
                <a:solidFill>
                  <a:srgbClr val="C00000"/>
                </a:solidFill>
              </a:rPr>
              <a:t> def combiner(self, word, counts):</a:t>
            </a:r>
          </a:p>
          <a:p>
            <a:pPr marL="0" indent="0">
              <a:spcBef>
                <a:spcPts val="400"/>
              </a:spcBef>
              <a:buNone/>
            </a:pPr>
            <a:r>
              <a:rPr lang="en-US" sz="2400" dirty="0">
                <a:solidFill>
                  <a:srgbClr val="C00000"/>
                </a:solidFill>
              </a:rPr>
              <a:t>        if word != "good":</a:t>
            </a:r>
          </a:p>
          <a:p>
            <a:pPr marL="0" indent="0">
              <a:spcBef>
                <a:spcPts val="400"/>
              </a:spcBef>
              <a:buNone/>
            </a:pPr>
            <a:r>
              <a:rPr lang="en-US" sz="2400" dirty="0">
                <a:solidFill>
                  <a:srgbClr val="C00000"/>
                </a:solidFill>
              </a:rPr>
              <a:t>            yield word, sum(counts)</a:t>
            </a:r>
          </a:p>
          <a:p>
            <a:pPr>
              <a:spcBef>
                <a:spcPts val="600"/>
              </a:spcBef>
            </a:pPr>
            <a:r>
              <a:rPr lang="en-US" sz="2400" dirty="0"/>
              <a:t>The final output of the reducer will not have a count for the word "the":</a:t>
            </a:r>
          </a:p>
          <a:p>
            <a:pPr marL="0" indent="0">
              <a:spcBef>
                <a:spcPts val="400"/>
              </a:spcBef>
              <a:buNone/>
            </a:pPr>
            <a:r>
              <a:rPr lang="en-US" sz="2400" dirty="0">
                <a:solidFill>
                  <a:srgbClr val="00B050"/>
                </a:solidFill>
              </a:rPr>
              <a:t>"such"	1</a:t>
            </a:r>
          </a:p>
          <a:p>
            <a:pPr marL="0" indent="0">
              <a:spcBef>
                <a:spcPts val="300"/>
              </a:spcBef>
              <a:buNone/>
            </a:pPr>
            <a:r>
              <a:rPr lang="en-US" sz="2400" dirty="0">
                <a:solidFill>
                  <a:srgbClr val="00B050"/>
                </a:solidFill>
              </a:rPr>
              <a:t>"sweet"	1</a:t>
            </a:r>
          </a:p>
          <a:p>
            <a:pPr marL="0" indent="0">
              <a:spcBef>
                <a:spcPts val="300"/>
              </a:spcBef>
              <a:buNone/>
            </a:pPr>
            <a:r>
              <a:rPr lang="en-US" sz="2400" dirty="0">
                <a:solidFill>
                  <a:srgbClr val="00B050"/>
                </a:solidFill>
              </a:rPr>
              <a:t>"is"	1</a:t>
            </a:r>
          </a:p>
          <a:p>
            <a:pPr marL="0" indent="0">
              <a:spcBef>
                <a:spcPts val="300"/>
              </a:spcBef>
              <a:buNone/>
            </a:pPr>
            <a:r>
              <a:rPr lang="en-US" sz="2400" dirty="0">
                <a:solidFill>
                  <a:srgbClr val="00B050"/>
                </a:solidFill>
              </a:rPr>
              <a:t>"night"	3</a:t>
            </a:r>
          </a:p>
          <a:p>
            <a:pPr marL="0" indent="0">
              <a:spcBef>
                <a:spcPts val="300"/>
              </a:spcBef>
              <a:buNone/>
            </a:pPr>
            <a:r>
              <a:rPr lang="en-US" sz="2400" dirty="0">
                <a:solidFill>
                  <a:srgbClr val="00B050"/>
                </a:solidFill>
              </a:rPr>
              <a:t>"and"	1</a:t>
            </a:r>
          </a:p>
          <a:p>
            <a:pPr marL="0" indent="0">
              <a:spcBef>
                <a:spcPts val="300"/>
              </a:spcBef>
              <a:buNone/>
            </a:pPr>
            <a:r>
              <a:rPr lang="en-US" sz="2400" dirty="0">
                <a:solidFill>
                  <a:srgbClr val="00B050"/>
                </a:solidFill>
              </a:rPr>
              <a:t>"good"	2</a:t>
            </a:r>
          </a:p>
          <a:p>
            <a:pPr marL="0" indent="0">
              <a:spcBef>
                <a:spcPts val="300"/>
              </a:spcBef>
              <a:buNone/>
            </a:pPr>
            <a:r>
              <a:rPr lang="en-US" sz="2400" dirty="0">
                <a:solidFill>
                  <a:srgbClr val="00B050"/>
                </a:solidFill>
              </a:rPr>
              <a:t>"parting"	1</a:t>
            </a:r>
          </a:p>
          <a:p>
            <a:pPr marL="0" indent="0">
              <a:spcBef>
                <a:spcPts val="300"/>
              </a:spcBef>
              <a:buNone/>
            </a:pPr>
            <a:r>
              <a:rPr lang="en-US" sz="2400" dirty="0">
                <a:solidFill>
                  <a:srgbClr val="00B050"/>
                </a:solidFill>
              </a:rPr>
              <a:t>"sorrow"</a:t>
            </a:r>
            <a:r>
              <a:rPr lang="en-US" sz="2400" dirty="0"/>
              <a:t>	</a:t>
            </a:r>
            <a:r>
              <a:rPr lang="en-US" sz="2400" dirty="0">
                <a:solidFill>
                  <a:srgbClr val="00B050"/>
                </a:solidFill>
              </a:rPr>
              <a:t>2</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65</a:t>
            </a:fld>
            <a:endParaRPr lang="en-US"/>
          </a:p>
        </p:txBody>
      </p:sp>
    </p:spTree>
    <p:extLst>
      <p:ext uri="{BB962C8B-B14F-4D97-AF65-F5344CB8AC3E}">
        <p14:creationId xmlns:p14="http://schemas.microsoft.com/office/powerpoint/2010/main" val="380839612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199" y="796953"/>
            <a:ext cx="11074167" cy="5559397"/>
          </a:xfrm>
        </p:spPr>
        <p:txBody>
          <a:bodyPr>
            <a:normAutofit/>
          </a:bodyPr>
          <a:lstStyle/>
          <a:p>
            <a:r>
              <a:rPr lang="en-US" sz="2400" dirty="0"/>
              <a:t>The mapper phase will process the input by tokenizing each line and produces the output as another set of key-value pairs.</a:t>
            </a:r>
          </a:p>
          <a:p>
            <a:r>
              <a:rPr lang="en-US" sz="2400" dirty="0"/>
              <a:t>Output of the mapper:</a:t>
            </a:r>
          </a:p>
          <a:p>
            <a:pPr marL="0" indent="0">
              <a:spcBef>
                <a:spcPts val="600"/>
              </a:spcBef>
              <a:buNone/>
            </a:pPr>
            <a:r>
              <a:rPr lang="en-US" sz="2400" dirty="0">
                <a:solidFill>
                  <a:srgbClr val="00B050"/>
                </a:solidFill>
              </a:rPr>
              <a:t>	&lt;"good", 1, 1&gt; &lt;"night", 1, 1&gt;</a:t>
            </a:r>
          </a:p>
          <a:p>
            <a:pPr marL="0" indent="0">
              <a:spcBef>
                <a:spcPts val="300"/>
              </a:spcBef>
              <a:buNone/>
            </a:pPr>
            <a:r>
              <a:rPr lang="en-US" sz="2400" dirty="0">
                <a:solidFill>
                  <a:srgbClr val="00B050"/>
                </a:solidFill>
              </a:rPr>
              <a:t>	&lt;"parting", 1&gt; &lt;"is", 1&gt; &lt;"such", 1&gt; &lt;"sweet", 1&gt; &lt;"sorrow", 1&gt;</a:t>
            </a:r>
          </a:p>
          <a:p>
            <a:pPr marL="0" indent="0">
              <a:spcBef>
                <a:spcPts val="300"/>
              </a:spcBef>
              <a:buNone/>
            </a:pPr>
            <a:r>
              <a:rPr lang="en-US" sz="2400" dirty="0">
                <a:solidFill>
                  <a:srgbClr val="00B050"/>
                </a:solidFill>
              </a:rPr>
              <a:t>	&lt;"night", 1&gt; &lt;"and", 1&gt; &lt;"sorrow", 1&gt;</a:t>
            </a:r>
          </a:p>
          <a:p>
            <a:pPr>
              <a:spcBef>
                <a:spcPts val="1200"/>
              </a:spcBef>
            </a:pPr>
            <a:r>
              <a:rPr lang="en-US" sz="2400" dirty="0"/>
              <a:t>The output of the combiner:</a:t>
            </a:r>
          </a:p>
          <a:p>
            <a:pPr marL="0" indent="0">
              <a:buNone/>
            </a:pPr>
            <a:r>
              <a:rPr lang="en-US" sz="2400" dirty="0"/>
              <a:t> 	</a:t>
            </a:r>
            <a:r>
              <a:rPr lang="en-US" sz="2400" dirty="0">
                <a:solidFill>
                  <a:srgbClr val="00B050"/>
                </a:solidFill>
              </a:rPr>
              <a:t>&lt;"good", 2&gt; &lt;"night", 2&gt;</a:t>
            </a:r>
          </a:p>
          <a:p>
            <a:pPr marL="0" indent="0">
              <a:spcBef>
                <a:spcPts val="300"/>
              </a:spcBef>
              <a:buNone/>
            </a:pPr>
            <a:r>
              <a:rPr lang="en-US" sz="2400" dirty="0">
                <a:solidFill>
                  <a:srgbClr val="00B050"/>
                </a:solidFill>
              </a:rPr>
              <a:t>	&lt;"parting", 1&gt; &lt;"is", 1&gt; &lt;"such", 1&gt; &lt;"sweet", 1&gt; &lt;"sorrow", 1&gt;</a:t>
            </a:r>
          </a:p>
          <a:p>
            <a:pPr marL="0" indent="0">
              <a:spcBef>
                <a:spcPts val="300"/>
              </a:spcBef>
              <a:buNone/>
            </a:pPr>
            <a:r>
              <a:rPr lang="en-US" sz="2400" dirty="0">
                <a:solidFill>
                  <a:srgbClr val="00B050"/>
                </a:solidFill>
              </a:rPr>
              <a:t>	&lt;"night", 1&gt; &lt;"and", 1&gt; &lt;"sorrow", 1&gt;</a:t>
            </a:r>
          </a:p>
          <a:p>
            <a:pPr>
              <a:spcBef>
                <a:spcPts val="1200"/>
              </a:spcBef>
            </a:pPr>
            <a:r>
              <a:rPr lang="en-US" sz="2400" dirty="0"/>
              <a:t>The output of the reducer:</a:t>
            </a:r>
          </a:p>
          <a:p>
            <a:pPr marL="0" indent="0">
              <a:buNone/>
            </a:pPr>
            <a:r>
              <a:rPr lang="en-US" sz="2400" dirty="0">
                <a:solidFill>
                  <a:srgbClr val="00B050"/>
                </a:solidFill>
              </a:rPr>
              <a:t>	&lt;"good", 2&gt; &lt;"night", 3&gt; &lt;"parting", 1&gt; &lt;"is", 1&gt; &lt;"such", 1&gt; &lt;"sweet", 1&gt; </a:t>
            </a:r>
          </a:p>
          <a:p>
            <a:pPr marL="0" indent="0">
              <a:spcBef>
                <a:spcPts val="300"/>
              </a:spcBef>
              <a:buNone/>
            </a:pPr>
            <a:r>
              <a:rPr lang="en-US" sz="2400" dirty="0">
                <a:solidFill>
                  <a:srgbClr val="00B050"/>
                </a:solidFill>
              </a:rPr>
              <a:t>	&lt;"sorrow", 2&gt; &lt;"and", 1&gt;</a:t>
            </a:r>
          </a:p>
        </p:txBody>
      </p:sp>
      <p:sp>
        <p:nvSpPr>
          <p:cNvPr id="4" name="Footer Placeholder 3"/>
          <p:cNvSpPr>
            <a:spLocks noGrp="1"/>
          </p:cNvSpPr>
          <p:nvPr>
            <p:ph type="ftr" sz="quarter" idx="11"/>
          </p:nvPr>
        </p:nvSpPr>
        <p:spPr/>
        <p:txBody>
          <a:bodyPr/>
          <a:lstStyle/>
          <a:p>
            <a:r>
              <a:rPr lang="en-US" dirty="0"/>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66</a:t>
            </a:fld>
            <a:endParaRPr lang="en-US"/>
          </a:p>
        </p:txBody>
      </p:sp>
    </p:spTree>
    <p:extLst>
      <p:ext uri="{BB962C8B-B14F-4D97-AF65-F5344CB8AC3E}">
        <p14:creationId xmlns:p14="http://schemas.microsoft.com/office/powerpoint/2010/main" val="140578778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03821"/>
          </a:xfrm>
        </p:spPr>
        <p:txBody>
          <a:bodyPr/>
          <a:lstStyle/>
          <a:p>
            <a:r>
              <a:rPr lang="en-US" dirty="0"/>
              <a:t>SQL Join operations</a:t>
            </a:r>
          </a:p>
        </p:txBody>
      </p:sp>
      <p:sp>
        <p:nvSpPr>
          <p:cNvPr id="3" name="Content Placeholder 2"/>
          <p:cNvSpPr>
            <a:spLocks noGrp="1"/>
          </p:cNvSpPr>
          <p:nvPr>
            <p:ph idx="1"/>
          </p:nvPr>
        </p:nvSpPr>
        <p:spPr>
          <a:xfrm>
            <a:off x="566669" y="1352282"/>
            <a:ext cx="11243257" cy="4824681"/>
          </a:xfrm>
        </p:spPr>
        <p:txBody>
          <a:bodyPr>
            <a:normAutofit/>
          </a:bodyPr>
          <a:lstStyle/>
          <a:p>
            <a:r>
              <a:rPr lang="en-US" sz="2400" dirty="0"/>
              <a:t>A join operation is used to combine columns from one or more tables in a relational DB.</a:t>
            </a:r>
          </a:p>
          <a:p>
            <a:r>
              <a:rPr lang="en-US" sz="2400" dirty="0"/>
              <a:t>There are different types of join operation in SQL:</a:t>
            </a:r>
          </a:p>
        </p:txBody>
      </p:sp>
      <p:sp>
        <p:nvSpPr>
          <p:cNvPr id="4" name="Footer Placeholder 3"/>
          <p:cNvSpPr>
            <a:spLocks noGrp="1"/>
          </p:cNvSpPr>
          <p:nvPr>
            <p:ph type="ftr" sz="quarter" idx="11"/>
          </p:nvPr>
        </p:nvSpPr>
        <p:spPr/>
        <p:txBody>
          <a:bodyPr/>
          <a:lstStyle/>
          <a:p>
            <a:r>
              <a:rPr lang="en-US" dirty="0"/>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67</a:t>
            </a:fld>
            <a:endParaRPr lang="en-US"/>
          </a:p>
        </p:txBody>
      </p:sp>
      <p:grpSp>
        <p:nvGrpSpPr>
          <p:cNvPr id="17" name="Group 16"/>
          <p:cNvGrpSpPr/>
          <p:nvPr/>
        </p:nvGrpSpPr>
        <p:grpSpPr>
          <a:xfrm>
            <a:off x="692515" y="2776083"/>
            <a:ext cx="2866696" cy="1903850"/>
            <a:chOff x="714704" y="3410882"/>
            <a:chExt cx="2866696" cy="1903850"/>
          </a:xfrm>
        </p:grpSpPr>
        <p:sp>
          <p:nvSpPr>
            <p:cNvPr id="7" name="Oval 6"/>
            <p:cNvSpPr/>
            <p:nvPr/>
          </p:nvSpPr>
          <p:spPr>
            <a:xfrm>
              <a:off x="714704" y="3410882"/>
              <a:ext cx="1828800" cy="19038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1752600" y="3410882"/>
              <a:ext cx="1828800" cy="19038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779576" y="4177769"/>
              <a:ext cx="849528" cy="369332"/>
            </a:xfrm>
            <a:prstGeom prst="rect">
              <a:avLst/>
            </a:prstGeom>
            <a:noFill/>
          </p:spPr>
          <p:txBody>
            <a:bodyPr wrap="none" rtlCol="0">
              <a:spAutoFit/>
            </a:bodyPr>
            <a:lstStyle/>
            <a:p>
              <a:r>
                <a:rPr lang="en-US" dirty="0"/>
                <a:t>Table 1</a:t>
              </a:r>
            </a:p>
          </p:txBody>
        </p:sp>
        <p:sp>
          <p:nvSpPr>
            <p:cNvPr id="10" name="TextBox 9"/>
            <p:cNvSpPr txBox="1"/>
            <p:nvPr/>
          </p:nvSpPr>
          <p:spPr>
            <a:xfrm>
              <a:off x="2667000" y="4185960"/>
              <a:ext cx="849528" cy="369332"/>
            </a:xfrm>
            <a:prstGeom prst="rect">
              <a:avLst/>
            </a:prstGeom>
            <a:noFill/>
          </p:spPr>
          <p:txBody>
            <a:bodyPr wrap="none" rtlCol="0">
              <a:spAutoFit/>
            </a:bodyPr>
            <a:lstStyle/>
            <a:p>
              <a:r>
                <a:rPr lang="en-US" dirty="0"/>
                <a:t>Table 2</a:t>
              </a:r>
            </a:p>
          </p:txBody>
        </p:sp>
        <p:sp>
          <p:nvSpPr>
            <p:cNvPr id="11" name="TextBox 10"/>
            <p:cNvSpPr txBox="1"/>
            <p:nvPr/>
          </p:nvSpPr>
          <p:spPr>
            <a:xfrm>
              <a:off x="1807253" y="4047460"/>
              <a:ext cx="681597" cy="646331"/>
            </a:xfrm>
            <a:prstGeom prst="rect">
              <a:avLst/>
            </a:prstGeom>
            <a:noFill/>
          </p:spPr>
          <p:txBody>
            <a:bodyPr wrap="none" rtlCol="0">
              <a:spAutoFit/>
            </a:bodyPr>
            <a:lstStyle/>
            <a:p>
              <a:r>
                <a:rPr lang="en-US" dirty="0">
                  <a:solidFill>
                    <a:srgbClr val="00B050"/>
                  </a:solidFill>
                </a:rPr>
                <a:t>Inner</a:t>
              </a:r>
            </a:p>
            <a:p>
              <a:r>
                <a:rPr lang="en-US" dirty="0">
                  <a:solidFill>
                    <a:srgbClr val="00B050"/>
                  </a:solidFill>
                </a:rPr>
                <a:t>Join</a:t>
              </a:r>
            </a:p>
          </p:txBody>
        </p:sp>
      </p:grpSp>
      <p:grpSp>
        <p:nvGrpSpPr>
          <p:cNvPr id="24" name="Group 23"/>
          <p:cNvGrpSpPr/>
          <p:nvPr/>
        </p:nvGrpSpPr>
        <p:grpSpPr>
          <a:xfrm>
            <a:off x="8738452" y="2630881"/>
            <a:ext cx="2866696" cy="1903850"/>
            <a:chOff x="5369843" y="2754060"/>
            <a:chExt cx="2866696" cy="1903850"/>
          </a:xfrm>
        </p:grpSpPr>
        <p:sp>
          <p:nvSpPr>
            <p:cNvPr id="12" name="Oval 11"/>
            <p:cNvSpPr/>
            <p:nvPr/>
          </p:nvSpPr>
          <p:spPr>
            <a:xfrm>
              <a:off x="5369843" y="2754060"/>
              <a:ext cx="1828800" cy="190385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6407739" y="2754060"/>
              <a:ext cx="1828800" cy="19038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5434715" y="3520947"/>
              <a:ext cx="849528" cy="369332"/>
            </a:xfrm>
            <a:prstGeom prst="rect">
              <a:avLst/>
            </a:prstGeom>
            <a:noFill/>
          </p:spPr>
          <p:txBody>
            <a:bodyPr wrap="none" rtlCol="0">
              <a:spAutoFit/>
            </a:bodyPr>
            <a:lstStyle/>
            <a:p>
              <a:r>
                <a:rPr lang="en-US" dirty="0"/>
                <a:t>Table 1</a:t>
              </a:r>
            </a:p>
          </p:txBody>
        </p:sp>
        <p:sp>
          <p:nvSpPr>
            <p:cNvPr id="15" name="TextBox 14"/>
            <p:cNvSpPr txBox="1"/>
            <p:nvPr/>
          </p:nvSpPr>
          <p:spPr>
            <a:xfrm>
              <a:off x="7322139" y="3529138"/>
              <a:ext cx="849528" cy="369332"/>
            </a:xfrm>
            <a:prstGeom prst="rect">
              <a:avLst/>
            </a:prstGeom>
            <a:noFill/>
          </p:spPr>
          <p:txBody>
            <a:bodyPr wrap="none" rtlCol="0">
              <a:spAutoFit/>
            </a:bodyPr>
            <a:lstStyle/>
            <a:p>
              <a:r>
                <a:rPr lang="en-US" dirty="0"/>
                <a:t>Table 2</a:t>
              </a:r>
            </a:p>
          </p:txBody>
        </p:sp>
        <p:sp>
          <p:nvSpPr>
            <p:cNvPr id="16" name="TextBox 15"/>
            <p:cNvSpPr txBox="1"/>
            <p:nvPr/>
          </p:nvSpPr>
          <p:spPr>
            <a:xfrm>
              <a:off x="5924497" y="3904762"/>
              <a:ext cx="1107547" cy="369332"/>
            </a:xfrm>
            <a:prstGeom prst="rect">
              <a:avLst/>
            </a:prstGeom>
            <a:noFill/>
          </p:spPr>
          <p:txBody>
            <a:bodyPr wrap="none" rtlCol="0">
              <a:spAutoFit/>
            </a:bodyPr>
            <a:lstStyle/>
            <a:p>
              <a:r>
                <a:rPr lang="en-US" dirty="0"/>
                <a:t>(Left Join)</a:t>
              </a:r>
            </a:p>
          </p:txBody>
        </p:sp>
      </p:grpSp>
      <p:grpSp>
        <p:nvGrpSpPr>
          <p:cNvPr id="28" name="Group 27"/>
          <p:cNvGrpSpPr/>
          <p:nvPr/>
        </p:nvGrpSpPr>
        <p:grpSpPr>
          <a:xfrm>
            <a:off x="4597107" y="2710672"/>
            <a:ext cx="2866696" cy="1903850"/>
            <a:chOff x="4437774" y="4109343"/>
            <a:chExt cx="2866696" cy="1903850"/>
          </a:xfrm>
        </p:grpSpPr>
        <p:sp>
          <p:nvSpPr>
            <p:cNvPr id="20" name="Oval 19"/>
            <p:cNvSpPr/>
            <p:nvPr/>
          </p:nvSpPr>
          <p:spPr>
            <a:xfrm>
              <a:off x="5475670" y="4109343"/>
              <a:ext cx="1828800" cy="190385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4502646" y="4876230"/>
              <a:ext cx="849528" cy="369332"/>
            </a:xfrm>
            <a:prstGeom prst="rect">
              <a:avLst/>
            </a:prstGeom>
            <a:noFill/>
          </p:spPr>
          <p:txBody>
            <a:bodyPr wrap="none" rtlCol="0">
              <a:spAutoFit/>
            </a:bodyPr>
            <a:lstStyle/>
            <a:p>
              <a:r>
                <a:rPr lang="en-US" dirty="0"/>
                <a:t>Table 1</a:t>
              </a:r>
            </a:p>
          </p:txBody>
        </p:sp>
        <p:sp>
          <p:nvSpPr>
            <p:cNvPr id="22" name="TextBox 21"/>
            <p:cNvSpPr txBox="1"/>
            <p:nvPr/>
          </p:nvSpPr>
          <p:spPr>
            <a:xfrm>
              <a:off x="6390070" y="4884421"/>
              <a:ext cx="849528" cy="369332"/>
            </a:xfrm>
            <a:prstGeom prst="rect">
              <a:avLst/>
            </a:prstGeom>
            <a:noFill/>
          </p:spPr>
          <p:txBody>
            <a:bodyPr wrap="none" rtlCol="0">
              <a:spAutoFit/>
            </a:bodyPr>
            <a:lstStyle/>
            <a:p>
              <a:r>
                <a:rPr lang="en-US" dirty="0"/>
                <a:t>Table 2</a:t>
              </a:r>
            </a:p>
          </p:txBody>
        </p:sp>
        <p:sp>
          <p:nvSpPr>
            <p:cNvPr id="23" name="TextBox 22"/>
            <p:cNvSpPr txBox="1"/>
            <p:nvPr/>
          </p:nvSpPr>
          <p:spPr>
            <a:xfrm>
              <a:off x="5790038" y="5395085"/>
              <a:ext cx="1091453" cy="369332"/>
            </a:xfrm>
            <a:prstGeom prst="rect">
              <a:avLst/>
            </a:prstGeom>
            <a:noFill/>
          </p:spPr>
          <p:txBody>
            <a:bodyPr wrap="none" rtlCol="0">
              <a:spAutoFit/>
            </a:bodyPr>
            <a:lstStyle/>
            <a:p>
              <a:r>
                <a:rPr lang="en-US" dirty="0"/>
                <a:t>Right Join</a:t>
              </a:r>
            </a:p>
          </p:txBody>
        </p:sp>
        <p:sp>
          <p:nvSpPr>
            <p:cNvPr id="19" name="Oval 18"/>
            <p:cNvSpPr/>
            <p:nvPr/>
          </p:nvSpPr>
          <p:spPr>
            <a:xfrm>
              <a:off x="4437774" y="4109343"/>
              <a:ext cx="1828800" cy="190385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p:cNvSpPr/>
          <p:nvPr/>
        </p:nvSpPr>
        <p:spPr>
          <a:xfrm>
            <a:off x="810032" y="4894689"/>
            <a:ext cx="2778531" cy="923330"/>
          </a:xfrm>
          <a:prstGeom prst="rect">
            <a:avLst/>
          </a:prstGeom>
        </p:spPr>
        <p:txBody>
          <a:bodyPr wrap="square">
            <a:spAutoFit/>
          </a:bodyPr>
          <a:lstStyle/>
          <a:p>
            <a:r>
              <a:rPr lang="en-US" dirty="0"/>
              <a:t>The INNER JOIN selects records that have matching values in both tables.</a:t>
            </a:r>
          </a:p>
        </p:txBody>
      </p:sp>
      <p:sp>
        <p:nvSpPr>
          <p:cNvPr id="27" name="Rectangle 26"/>
          <p:cNvSpPr/>
          <p:nvPr/>
        </p:nvSpPr>
        <p:spPr>
          <a:xfrm>
            <a:off x="8461420" y="4714118"/>
            <a:ext cx="3507511" cy="1200329"/>
          </a:xfrm>
          <a:prstGeom prst="rect">
            <a:avLst/>
          </a:prstGeom>
        </p:spPr>
        <p:txBody>
          <a:bodyPr wrap="square">
            <a:spAutoFit/>
          </a:bodyPr>
          <a:lstStyle/>
          <a:p>
            <a:r>
              <a:rPr lang="en-US" dirty="0"/>
              <a:t>The LEFT JOIN selects all records from the left table (table1), and the matched records from the right table (table2).</a:t>
            </a:r>
          </a:p>
        </p:txBody>
      </p:sp>
      <p:sp>
        <p:nvSpPr>
          <p:cNvPr id="29" name="Rectangle 28"/>
          <p:cNvSpPr/>
          <p:nvPr/>
        </p:nvSpPr>
        <p:spPr>
          <a:xfrm>
            <a:off x="4236361" y="4888290"/>
            <a:ext cx="3756262" cy="1200329"/>
          </a:xfrm>
          <a:prstGeom prst="rect">
            <a:avLst/>
          </a:prstGeom>
        </p:spPr>
        <p:txBody>
          <a:bodyPr wrap="square">
            <a:spAutoFit/>
          </a:bodyPr>
          <a:lstStyle/>
          <a:p>
            <a:r>
              <a:rPr lang="en-US" dirty="0"/>
              <a:t>The RIGHT JOIN selects all records from the right table (table2), and the matched records from the left table (table1). </a:t>
            </a:r>
          </a:p>
        </p:txBody>
      </p:sp>
    </p:spTree>
    <p:extLst>
      <p:ext uri="{BB962C8B-B14F-4D97-AF65-F5344CB8AC3E}">
        <p14:creationId xmlns:p14="http://schemas.microsoft.com/office/powerpoint/2010/main" val="222991024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78064"/>
          </a:xfrm>
        </p:spPr>
        <p:txBody>
          <a:bodyPr>
            <a:normAutofit fontScale="90000"/>
          </a:bodyPr>
          <a:lstStyle/>
          <a:p>
            <a:r>
              <a:rPr lang="en-US" dirty="0"/>
              <a:t>Example</a:t>
            </a:r>
          </a:p>
        </p:txBody>
      </p:sp>
      <p:sp>
        <p:nvSpPr>
          <p:cNvPr id="3" name="Content Placeholder 2"/>
          <p:cNvSpPr>
            <a:spLocks noGrp="1"/>
          </p:cNvSpPr>
          <p:nvPr>
            <p:ph idx="1"/>
          </p:nvPr>
        </p:nvSpPr>
        <p:spPr>
          <a:xfrm>
            <a:off x="467140" y="1409542"/>
            <a:ext cx="5516218" cy="4351338"/>
          </a:xfrm>
        </p:spPr>
        <p:txBody>
          <a:bodyPr>
            <a:normAutofit fontScale="77500" lnSpcReduction="20000"/>
          </a:bodyPr>
          <a:lstStyle/>
          <a:p>
            <a:pPr marL="0" indent="0">
              <a:buNone/>
            </a:pPr>
            <a:r>
              <a:rPr lang="en-US" dirty="0"/>
              <a:t>mysql&gt; </a:t>
            </a:r>
            <a:r>
              <a:rPr lang="en-US" dirty="0">
                <a:solidFill>
                  <a:srgbClr val="C00000"/>
                </a:solidFill>
              </a:rPr>
              <a:t>select * from prices;</a:t>
            </a:r>
          </a:p>
          <a:p>
            <a:pPr marL="0" indent="0">
              <a:buNone/>
            </a:pPr>
            <a:r>
              <a:rPr lang="en-US" dirty="0">
                <a:solidFill>
                  <a:srgbClr val="00B050"/>
                </a:solidFill>
                <a:latin typeface="Courier New" panose="02070309020205020404" pitchFamily="49" charset="0"/>
                <a:cs typeface="Courier New" panose="02070309020205020404" pitchFamily="49" charset="0"/>
              </a:rPr>
              <a:t>+---------+-----------+-------+</a:t>
            </a:r>
          </a:p>
          <a:p>
            <a:pPr marL="0" indent="0">
              <a:buNone/>
            </a:pPr>
            <a:r>
              <a:rPr lang="en-US" dirty="0">
                <a:solidFill>
                  <a:srgbClr val="00B050"/>
                </a:solidFill>
                <a:latin typeface="Courier New" panose="02070309020205020404" pitchFamily="49" charset="0"/>
                <a:cs typeface="Courier New" panose="02070309020205020404" pitchFamily="49" charset="0"/>
              </a:rPr>
              <a:t>| product | available | price |</a:t>
            </a:r>
          </a:p>
          <a:p>
            <a:pPr marL="0" indent="0">
              <a:buNone/>
            </a:pPr>
            <a:r>
              <a:rPr lang="en-US" dirty="0">
                <a:solidFill>
                  <a:srgbClr val="00B050"/>
                </a:solidFill>
                <a:latin typeface="Courier New" panose="02070309020205020404" pitchFamily="49" charset="0"/>
                <a:cs typeface="Courier New" panose="02070309020205020404" pitchFamily="49" charset="0"/>
              </a:rPr>
              <a:t>+---------+-----------+-------+</a:t>
            </a:r>
          </a:p>
          <a:p>
            <a:pPr marL="0" indent="0">
              <a:buNone/>
            </a:pPr>
            <a:r>
              <a:rPr lang="en-US" dirty="0">
                <a:solidFill>
                  <a:srgbClr val="00B050"/>
                </a:solidFill>
                <a:latin typeface="Courier New" panose="02070309020205020404" pitchFamily="49" charset="0"/>
                <a:cs typeface="Courier New" panose="02070309020205020404" pitchFamily="49" charset="0"/>
              </a:rPr>
              <a:t>| apple   |       200 |     2 |</a:t>
            </a:r>
          </a:p>
          <a:p>
            <a:pPr marL="0" indent="0">
              <a:buNone/>
            </a:pPr>
            <a:r>
              <a:rPr lang="en-US" dirty="0">
                <a:solidFill>
                  <a:srgbClr val="00B050"/>
                </a:solidFill>
                <a:latin typeface="Courier New" panose="02070309020205020404" pitchFamily="49" charset="0"/>
                <a:cs typeface="Courier New" panose="02070309020205020404" pitchFamily="49" charset="0"/>
              </a:rPr>
              <a:t>| orange  |       320 |     3 |</a:t>
            </a:r>
          </a:p>
          <a:p>
            <a:pPr marL="0" indent="0">
              <a:buNone/>
            </a:pPr>
            <a:r>
              <a:rPr lang="en-US" dirty="0">
                <a:solidFill>
                  <a:srgbClr val="00B050"/>
                </a:solidFill>
                <a:latin typeface="Courier New" panose="02070309020205020404" pitchFamily="49" charset="0"/>
                <a:cs typeface="Courier New" panose="02070309020205020404" pitchFamily="49" charset="0"/>
              </a:rPr>
              <a:t>| banana  |        15 |     1 |</a:t>
            </a:r>
          </a:p>
          <a:p>
            <a:pPr marL="0" indent="0">
              <a:buNone/>
            </a:pPr>
            <a:r>
              <a:rPr lang="en-US" dirty="0">
                <a:solidFill>
                  <a:srgbClr val="00B050"/>
                </a:solidFill>
                <a:latin typeface="Courier New" panose="02070309020205020404" pitchFamily="49" charset="0"/>
                <a:cs typeface="Courier New" panose="02070309020205020404" pitchFamily="49" charset="0"/>
              </a:rPr>
              <a:t>| kiwi    |        40 |     2 |</a:t>
            </a:r>
          </a:p>
          <a:p>
            <a:pPr marL="0" indent="0">
              <a:buNone/>
            </a:pPr>
            <a:r>
              <a:rPr lang="en-US" dirty="0">
                <a:solidFill>
                  <a:srgbClr val="00B050"/>
                </a:solidFill>
                <a:latin typeface="Courier New" panose="02070309020205020404" pitchFamily="49" charset="0"/>
                <a:cs typeface="Courier New" panose="02070309020205020404" pitchFamily="49" charset="0"/>
              </a:rPr>
              <a:t>| fig     |       100 |     2 |</a:t>
            </a:r>
          </a:p>
          <a:p>
            <a:pPr marL="0" indent="0">
              <a:buNone/>
            </a:pPr>
            <a:r>
              <a:rPr lang="en-US" dirty="0">
                <a:solidFill>
                  <a:srgbClr val="00B050"/>
                </a:solidFill>
                <a:latin typeface="Courier New" panose="02070309020205020404" pitchFamily="49" charset="0"/>
                <a:cs typeface="Courier New" panose="02070309020205020404" pitchFamily="49" charset="0"/>
              </a:rPr>
              <a:t>| peach   |       300 |     4 |</a:t>
            </a:r>
          </a:p>
          <a:p>
            <a:pPr marL="0" indent="0">
              <a:buNone/>
            </a:pPr>
            <a:r>
              <a:rPr lang="en-US" dirty="0">
                <a:solidFill>
                  <a:srgbClr val="00B050"/>
                </a:solidFill>
                <a:latin typeface="Courier New" panose="02070309020205020404" pitchFamily="49" charset="0"/>
                <a:cs typeface="Courier New" panose="02070309020205020404" pitchFamily="49" charset="0"/>
              </a:rPr>
              <a: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68</a:t>
            </a:fld>
            <a:endParaRPr lang="en-US"/>
          </a:p>
        </p:txBody>
      </p:sp>
      <p:sp>
        <p:nvSpPr>
          <p:cNvPr id="6" name="Content Placeholder 2"/>
          <p:cNvSpPr txBox="1">
            <a:spLocks/>
          </p:cNvSpPr>
          <p:nvPr/>
        </p:nvSpPr>
        <p:spPr>
          <a:xfrm>
            <a:off x="6823841" y="834887"/>
            <a:ext cx="4437194" cy="5521463"/>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3400" dirty="0"/>
              <a:t>mysql&gt; </a:t>
            </a:r>
            <a:r>
              <a:rPr lang="en-US" sz="3400" dirty="0">
                <a:solidFill>
                  <a:srgbClr val="C00000"/>
                </a:solidFill>
              </a:rPr>
              <a:t>select * from suppliers;</a:t>
            </a:r>
          </a:p>
          <a:p>
            <a:pPr marL="0" indent="0">
              <a:buNone/>
            </a:pPr>
            <a:r>
              <a:rPr lang="en-US" dirty="0">
                <a:solidFill>
                  <a:srgbClr val="00B050"/>
                </a:solidFill>
                <a:latin typeface="Courier New" panose="02070309020205020404" pitchFamily="49" charset="0"/>
                <a:cs typeface="Courier New" panose="02070309020205020404" pitchFamily="49" charset="0"/>
              </a:rPr>
              <a:t>+----------+------------+</a:t>
            </a:r>
          </a:p>
          <a:p>
            <a:pPr marL="0" indent="0">
              <a:buNone/>
            </a:pPr>
            <a:r>
              <a:rPr lang="en-US" dirty="0">
                <a:solidFill>
                  <a:srgbClr val="00B050"/>
                </a:solidFill>
                <a:latin typeface="Courier New" panose="02070309020205020404" pitchFamily="49" charset="0"/>
                <a:cs typeface="Courier New" panose="02070309020205020404" pitchFamily="49" charset="0"/>
              </a:rPr>
              <a:t>| supplier | fruit      |</a:t>
            </a:r>
          </a:p>
          <a:p>
            <a:pPr marL="0" indent="0">
              <a:buNone/>
            </a:pPr>
            <a:r>
              <a:rPr lang="en-US" dirty="0">
                <a:solidFill>
                  <a:srgbClr val="00B050"/>
                </a:solidFill>
                <a:latin typeface="Courier New" panose="02070309020205020404" pitchFamily="49" charset="0"/>
                <a:cs typeface="Courier New" panose="02070309020205020404" pitchFamily="49" charset="0"/>
              </a:rPr>
              <a:t>+----------+------------+</a:t>
            </a:r>
          </a:p>
          <a:p>
            <a:pPr marL="0" indent="0">
              <a:buNone/>
            </a:pPr>
            <a:r>
              <a:rPr lang="en-US" dirty="0">
                <a:solidFill>
                  <a:srgbClr val="00B050"/>
                </a:solidFill>
                <a:latin typeface="Courier New" panose="02070309020205020404" pitchFamily="49" charset="0"/>
                <a:cs typeface="Courier New" panose="02070309020205020404" pitchFamily="49" charset="0"/>
              </a:rPr>
              <a:t>| A        | banana     |</a:t>
            </a:r>
          </a:p>
          <a:p>
            <a:pPr marL="0" indent="0">
              <a:buNone/>
            </a:pPr>
            <a:r>
              <a:rPr lang="en-US" dirty="0">
                <a:solidFill>
                  <a:srgbClr val="00B050"/>
                </a:solidFill>
                <a:latin typeface="Courier New" panose="02070309020205020404" pitchFamily="49" charset="0"/>
                <a:cs typeface="Courier New" panose="02070309020205020404" pitchFamily="49" charset="0"/>
              </a:rPr>
              <a:t>| B        | kiwi       |</a:t>
            </a:r>
          </a:p>
          <a:p>
            <a:pPr marL="0" indent="0">
              <a:buNone/>
            </a:pPr>
            <a:r>
              <a:rPr lang="en-US" dirty="0">
                <a:solidFill>
                  <a:srgbClr val="00B050"/>
                </a:solidFill>
                <a:latin typeface="Courier New" panose="02070309020205020404" pitchFamily="49" charset="0"/>
                <a:cs typeface="Courier New" panose="02070309020205020404" pitchFamily="49" charset="0"/>
              </a:rPr>
              <a:t>| A        | strawberry |</a:t>
            </a:r>
          </a:p>
          <a:p>
            <a:pPr marL="0" indent="0">
              <a:buNone/>
            </a:pPr>
            <a:r>
              <a:rPr lang="en-US" dirty="0">
                <a:solidFill>
                  <a:srgbClr val="00B050"/>
                </a:solidFill>
                <a:latin typeface="Courier New" panose="02070309020205020404" pitchFamily="49" charset="0"/>
                <a:cs typeface="Courier New" panose="02070309020205020404" pitchFamily="49" charset="0"/>
              </a:rPr>
              <a:t>| C        | strawberry |</a:t>
            </a:r>
          </a:p>
          <a:p>
            <a:pPr marL="0" indent="0">
              <a:buNone/>
            </a:pPr>
            <a:r>
              <a:rPr lang="en-US" dirty="0">
                <a:solidFill>
                  <a:srgbClr val="00B050"/>
                </a:solidFill>
                <a:latin typeface="Courier New" panose="02070309020205020404" pitchFamily="49" charset="0"/>
                <a:cs typeface="Courier New" panose="02070309020205020404" pitchFamily="49" charset="0"/>
              </a:rPr>
              <a:t>| B        | watermelon |</a:t>
            </a:r>
          </a:p>
          <a:p>
            <a:pPr marL="0" indent="0">
              <a:buNone/>
            </a:pPr>
            <a:r>
              <a:rPr lang="en-US" dirty="0">
                <a:solidFill>
                  <a:srgbClr val="00B050"/>
                </a:solidFill>
                <a:latin typeface="Courier New" panose="02070309020205020404" pitchFamily="49" charset="0"/>
                <a:cs typeface="Courier New" panose="02070309020205020404" pitchFamily="49" charset="0"/>
              </a:rPr>
              <a:t>| C        | orange     |</a:t>
            </a:r>
          </a:p>
          <a:p>
            <a:pPr marL="0" indent="0">
              <a:buNone/>
            </a:pPr>
            <a:r>
              <a:rPr lang="en-US" dirty="0">
                <a:solidFill>
                  <a:srgbClr val="00B050"/>
                </a:solidFill>
                <a:latin typeface="Courier New" panose="02070309020205020404" pitchFamily="49" charset="0"/>
                <a:cs typeface="Courier New" panose="02070309020205020404" pitchFamily="49" charset="0"/>
              </a:rPr>
              <a:t>| B        | apple      |</a:t>
            </a:r>
          </a:p>
          <a:p>
            <a:pPr marL="0" indent="0">
              <a:buNone/>
            </a:pPr>
            <a:r>
              <a:rPr lang="en-US" dirty="0">
                <a:solidFill>
                  <a:srgbClr val="00B050"/>
                </a:solidFill>
                <a:latin typeface="Courier New" panose="02070309020205020404" pitchFamily="49" charset="0"/>
                <a:cs typeface="Courier New" panose="02070309020205020404" pitchFamily="49" charset="0"/>
              </a:rPr>
              <a:t>| C        | banana     |</a:t>
            </a:r>
          </a:p>
          <a:p>
            <a:pPr marL="0" indent="0">
              <a:buNone/>
            </a:pPr>
            <a:r>
              <a:rPr lang="en-US" dirty="0">
                <a:solidFill>
                  <a:srgbClr val="00B050"/>
                </a:solidFill>
                <a:latin typeface="Courier New" panose="02070309020205020404" pitchFamily="49" charset="0"/>
                <a:cs typeface="Courier New" panose="02070309020205020404" pitchFamily="49" charset="0"/>
              </a:rPr>
              <a:t>| A        | apple      |</a:t>
            </a:r>
          </a:p>
          <a:p>
            <a:pPr marL="0" indent="0">
              <a:buNone/>
            </a:pPr>
            <a:r>
              <a:rPr lang="en-US" dirty="0">
                <a:solidFill>
                  <a:srgbClr val="00B050"/>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23847077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36028"/>
            <a:ext cx="10515600" cy="6001406"/>
          </a:xfrm>
        </p:spPr>
        <p:txBody>
          <a:bodyPr>
            <a:normAutofit fontScale="77500" lnSpcReduction="20000"/>
          </a:bodyPr>
          <a:lstStyle/>
          <a:p>
            <a:pPr marL="0" indent="0">
              <a:buNone/>
            </a:pPr>
            <a:r>
              <a:rPr lang="en-US" dirty="0"/>
              <a:t>mysql&gt; </a:t>
            </a:r>
            <a:r>
              <a:rPr lang="en-US" dirty="0">
                <a:solidFill>
                  <a:srgbClr val="C00000"/>
                </a:solidFill>
              </a:rPr>
              <a:t>select product, available, supplier from prices </a:t>
            </a:r>
            <a:r>
              <a:rPr lang="en-US" b="1" dirty="0">
                <a:solidFill>
                  <a:srgbClr val="C00000"/>
                </a:solidFill>
              </a:rPr>
              <a:t>left join </a:t>
            </a:r>
            <a:r>
              <a:rPr lang="en-US" dirty="0">
                <a:solidFill>
                  <a:srgbClr val="C00000"/>
                </a:solidFill>
              </a:rPr>
              <a:t>suppliers on product = fruit; </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 product | available | supplier |</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 </a:t>
            </a:r>
            <a:r>
              <a:rPr lang="en-US" dirty="0">
                <a:solidFill>
                  <a:srgbClr val="FF0000"/>
                </a:solidFill>
                <a:latin typeface="Courier New" panose="02070309020205020404" pitchFamily="49" charset="0"/>
                <a:cs typeface="Courier New" panose="02070309020205020404" pitchFamily="49" charset="0"/>
              </a:rPr>
              <a:t>banana  |        15 | A</a:t>
            </a:r>
            <a:r>
              <a:rPr lang="en-US" dirty="0">
                <a:solidFill>
                  <a:srgbClr val="00B050"/>
                </a:solidFill>
                <a:latin typeface="Courier New" panose="02070309020205020404" pitchFamily="49" charset="0"/>
                <a:cs typeface="Courier New" panose="02070309020205020404" pitchFamily="49" charset="0"/>
              </a:rPr>
              <a:t>        |</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 </a:t>
            </a:r>
            <a:r>
              <a:rPr lang="en-US" dirty="0">
                <a:solidFill>
                  <a:srgbClr val="FF0000"/>
                </a:solidFill>
                <a:latin typeface="Courier New" panose="02070309020205020404" pitchFamily="49" charset="0"/>
                <a:cs typeface="Courier New" panose="02070309020205020404" pitchFamily="49" charset="0"/>
              </a:rPr>
              <a:t>kiwi    |        40 | B</a:t>
            </a:r>
            <a:r>
              <a:rPr lang="en-US" dirty="0">
                <a:solidFill>
                  <a:srgbClr val="00B050"/>
                </a:solidFill>
                <a:latin typeface="Courier New" panose="02070309020205020404" pitchFamily="49" charset="0"/>
                <a:cs typeface="Courier New" panose="02070309020205020404" pitchFamily="49" charset="0"/>
              </a:rPr>
              <a:t>        |</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 </a:t>
            </a:r>
            <a:r>
              <a:rPr lang="en-US" dirty="0">
                <a:solidFill>
                  <a:srgbClr val="FF0000"/>
                </a:solidFill>
                <a:latin typeface="Courier New" panose="02070309020205020404" pitchFamily="49" charset="0"/>
                <a:cs typeface="Courier New" panose="02070309020205020404" pitchFamily="49" charset="0"/>
              </a:rPr>
              <a:t>orange  |       320 | C        </a:t>
            </a:r>
            <a:r>
              <a:rPr lang="en-US" dirty="0">
                <a:solidFill>
                  <a:srgbClr val="00B050"/>
                </a:solidFill>
                <a:latin typeface="Courier New" panose="02070309020205020404" pitchFamily="49" charset="0"/>
                <a:cs typeface="Courier New" panose="02070309020205020404" pitchFamily="49" charset="0"/>
              </a:rPr>
              <a:t>|</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 </a:t>
            </a:r>
            <a:r>
              <a:rPr lang="en-US" dirty="0">
                <a:solidFill>
                  <a:srgbClr val="FF0000"/>
                </a:solidFill>
                <a:latin typeface="Courier New" panose="02070309020205020404" pitchFamily="49" charset="0"/>
                <a:cs typeface="Courier New" panose="02070309020205020404" pitchFamily="49" charset="0"/>
              </a:rPr>
              <a:t>apple   |       200 | B        </a:t>
            </a:r>
            <a:r>
              <a:rPr lang="en-US" dirty="0">
                <a:solidFill>
                  <a:srgbClr val="00B050"/>
                </a:solidFill>
                <a:latin typeface="Courier New" panose="02070309020205020404" pitchFamily="49" charset="0"/>
                <a:cs typeface="Courier New" panose="02070309020205020404" pitchFamily="49" charset="0"/>
              </a:rPr>
              <a:t>|</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 </a:t>
            </a:r>
            <a:r>
              <a:rPr lang="en-US" dirty="0">
                <a:solidFill>
                  <a:srgbClr val="FF0000"/>
                </a:solidFill>
                <a:latin typeface="Courier New" panose="02070309020205020404" pitchFamily="49" charset="0"/>
                <a:cs typeface="Courier New" panose="02070309020205020404" pitchFamily="49" charset="0"/>
              </a:rPr>
              <a:t>banana  |        15 | C        </a:t>
            </a:r>
            <a:r>
              <a:rPr lang="en-US" dirty="0">
                <a:solidFill>
                  <a:srgbClr val="00B050"/>
                </a:solidFill>
                <a:latin typeface="Courier New" panose="02070309020205020404" pitchFamily="49" charset="0"/>
                <a:cs typeface="Courier New" panose="02070309020205020404" pitchFamily="49" charset="0"/>
              </a:rPr>
              <a:t>|</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 </a:t>
            </a:r>
            <a:r>
              <a:rPr lang="en-US" dirty="0">
                <a:solidFill>
                  <a:srgbClr val="FF0000"/>
                </a:solidFill>
                <a:latin typeface="Courier New" panose="02070309020205020404" pitchFamily="49" charset="0"/>
                <a:cs typeface="Courier New" panose="02070309020205020404" pitchFamily="49" charset="0"/>
              </a:rPr>
              <a:t>apple   |       200 | A</a:t>
            </a:r>
            <a:r>
              <a:rPr lang="en-US" dirty="0">
                <a:solidFill>
                  <a:srgbClr val="00B050"/>
                </a:solidFill>
                <a:latin typeface="Courier New" panose="02070309020205020404" pitchFamily="49" charset="0"/>
                <a:cs typeface="Courier New" panose="02070309020205020404" pitchFamily="49" charset="0"/>
              </a:rPr>
              <a:t>        |</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 </a:t>
            </a:r>
            <a:r>
              <a:rPr lang="en-US" dirty="0">
                <a:solidFill>
                  <a:srgbClr val="FF0000"/>
                </a:solidFill>
                <a:latin typeface="Courier New" panose="02070309020205020404" pitchFamily="49" charset="0"/>
                <a:cs typeface="Courier New" panose="02070309020205020404" pitchFamily="49" charset="0"/>
              </a:rPr>
              <a:t>fig     |       100 | NULL     </a:t>
            </a:r>
            <a:r>
              <a:rPr lang="en-US" dirty="0">
                <a:solidFill>
                  <a:srgbClr val="00B050"/>
                </a:solidFill>
                <a:latin typeface="Courier New" panose="02070309020205020404" pitchFamily="49" charset="0"/>
                <a:cs typeface="Courier New" panose="02070309020205020404" pitchFamily="49" charset="0"/>
              </a:rPr>
              <a:t>|</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 </a:t>
            </a:r>
            <a:r>
              <a:rPr lang="en-US" dirty="0">
                <a:solidFill>
                  <a:srgbClr val="FF0000"/>
                </a:solidFill>
                <a:latin typeface="Courier New" panose="02070309020205020404" pitchFamily="49" charset="0"/>
                <a:cs typeface="Courier New" panose="02070309020205020404" pitchFamily="49" charset="0"/>
              </a:rPr>
              <a:t>peach   |       300 | NULL     </a:t>
            </a:r>
            <a:r>
              <a:rPr lang="en-US" dirty="0">
                <a:solidFill>
                  <a:srgbClr val="00B050"/>
                </a:solidFill>
                <a:latin typeface="Courier New" panose="02070309020205020404" pitchFamily="49" charset="0"/>
                <a:cs typeface="Courier New" panose="02070309020205020404" pitchFamily="49" charset="0"/>
              </a:rPr>
              <a:t>|</a:t>
            </a:r>
          </a:p>
          <a:p>
            <a:pPr marL="0" indent="0">
              <a:spcBef>
                <a:spcPts val="1800"/>
              </a:spcBef>
              <a:buNone/>
            </a:pPr>
            <a:r>
              <a:rPr lang="en-US" dirty="0">
                <a:solidFill>
                  <a:srgbClr val="00B050"/>
                </a:solidFill>
                <a:latin typeface="Courier New" panose="02070309020205020404" pitchFamily="49" charset="0"/>
                <a:cs typeface="Courier New" panose="02070309020205020404" pitchFamily="49" charset="0"/>
              </a:rPr>
              <a: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69</a:t>
            </a:fld>
            <a:endParaRPr lang="en-US"/>
          </a:p>
        </p:txBody>
      </p:sp>
    </p:spTree>
    <p:extLst>
      <p:ext uri="{BB962C8B-B14F-4D97-AF65-F5344CB8AC3E}">
        <p14:creationId xmlns:p14="http://schemas.microsoft.com/office/powerpoint/2010/main" val="14675227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stretch>
            <a:fillRect/>
          </a:stretch>
        </p:blipFill>
        <p:spPr>
          <a:xfrm>
            <a:off x="1776249" y="95304"/>
            <a:ext cx="8035571" cy="6382421"/>
          </a:xfrm>
          <a:prstGeom prst="rect">
            <a:avLst/>
          </a:prstGeom>
        </p:spPr>
      </p:pic>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7</a:t>
            </a:fld>
            <a:endParaRPr lang="en-US"/>
          </a:p>
        </p:txBody>
      </p:sp>
    </p:spTree>
    <p:extLst>
      <p:ext uri="{BB962C8B-B14F-4D97-AF65-F5344CB8AC3E}">
        <p14:creationId xmlns:p14="http://schemas.microsoft.com/office/powerpoint/2010/main" val="248340985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70</a:t>
            </a:fld>
            <a:endParaRPr lang="en-US"/>
          </a:p>
        </p:txBody>
      </p:sp>
      <p:sp>
        <p:nvSpPr>
          <p:cNvPr id="6" name="Content Placeholder 2"/>
          <p:cNvSpPr txBox="1">
            <a:spLocks noGrp="1"/>
          </p:cNvSpPr>
          <p:nvPr>
            <p:ph idx="1"/>
          </p:nvPr>
        </p:nvSpPr>
        <p:spPr>
          <a:xfrm>
            <a:off x="838200" y="577850"/>
            <a:ext cx="10515600" cy="57785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mysql&gt; </a:t>
            </a:r>
            <a:r>
              <a:rPr lang="en-US" sz="2400" dirty="0">
                <a:solidFill>
                  <a:srgbClr val="C00000"/>
                </a:solidFill>
              </a:rPr>
              <a:t>select product, available, supplier from prices </a:t>
            </a:r>
            <a:r>
              <a:rPr lang="en-US" sz="2400" b="1" dirty="0">
                <a:solidFill>
                  <a:srgbClr val="C00000"/>
                </a:solidFill>
              </a:rPr>
              <a:t>inner join </a:t>
            </a:r>
            <a:r>
              <a:rPr lang="en-US" sz="2400" dirty="0">
                <a:solidFill>
                  <a:srgbClr val="C00000"/>
                </a:solidFill>
              </a:rPr>
              <a:t>suppliers on product = fruit;</a:t>
            </a:r>
          </a:p>
          <a:p>
            <a:pPr marL="0" indent="0">
              <a:buNone/>
            </a:pPr>
            <a:endParaRPr lang="en-US" sz="1100" dirty="0">
              <a:solidFill>
                <a:srgbClr val="C00000"/>
              </a:solidFill>
            </a:endParaRPr>
          </a:p>
          <a:p>
            <a:pPr marL="0" indent="0">
              <a:buNone/>
            </a:pPr>
            <a:r>
              <a:rPr lang="en-US" sz="2400" dirty="0">
                <a:solidFill>
                  <a:srgbClr val="00B050"/>
                </a:solidFill>
                <a:latin typeface="Courier New" panose="02070309020205020404" pitchFamily="49" charset="0"/>
                <a:cs typeface="Courier New" panose="02070309020205020404" pitchFamily="49" charset="0"/>
              </a:rPr>
              <a:t>+---------+-----------+----------+</a:t>
            </a:r>
          </a:p>
          <a:p>
            <a:pPr marL="0" indent="0">
              <a:buNone/>
            </a:pPr>
            <a:r>
              <a:rPr lang="en-US" sz="2400" dirty="0">
                <a:solidFill>
                  <a:srgbClr val="00B050"/>
                </a:solidFill>
                <a:latin typeface="Courier New" panose="02070309020205020404" pitchFamily="49" charset="0"/>
                <a:cs typeface="Courier New" panose="02070309020205020404" pitchFamily="49" charset="0"/>
              </a:rPr>
              <a:t>| product | available | supplier |</a:t>
            </a:r>
          </a:p>
          <a:p>
            <a:pPr marL="0" indent="0">
              <a:buNone/>
            </a:pPr>
            <a:r>
              <a:rPr lang="en-US" sz="2400" dirty="0">
                <a:solidFill>
                  <a:srgbClr val="00B050"/>
                </a:solidFill>
                <a:latin typeface="Courier New" panose="02070309020205020404" pitchFamily="49" charset="0"/>
                <a:cs typeface="Courier New" panose="02070309020205020404" pitchFamily="49" charset="0"/>
              </a:rPr>
              <a:t>+---------+-----------+----------+</a:t>
            </a:r>
          </a:p>
          <a:p>
            <a:pPr marL="0" indent="0">
              <a:buNone/>
            </a:pPr>
            <a:r>
              <a:rPr lang="en-US" sz="2400" dirty="0">
                <a:solidFill>
                  <a:srgbClr val="00B050"/>
                </a:solidFill>
                <a:latin typeface="Courier New" panose="02070309020205020404" pitchFamily="49" charset="0"/>
                <a:cs typeface="Courier New" panose="02070309020205020404" pitchFamily="49" charset="0"/>
              </a:rPr>
              <a:t>| banana  |        15 | A        |</a:t>
            </a:r>
          </a:p>
          <a:p>
            <a:pPr marL="0" indent="0">
              <a:buNone/>
            </a:pPr>
            <a:r>
              <a:rPr lang="en-US" sz="2400" dirty="0">
                <a:solidFill>
                  <a:srgbClr val="00B050"/>
                </a:solidFill>
                <a:latin typeface="Courier New" panose="02070309020205020404" pitchFamily="49" charset="0"/>
                <a:cs typeface="Courier New" panose="02070309020205020404" pitchFamily="49" charset="0"/>
              </a:rPr>
              <a:t>| kiwi    |        40 | B        |</a:t>
            </a:r>
          </a:p>
          <a:p>
            <a:pPr marL="0" indent="0">
              <a:buNone/>
            </a:pPr>
            <a:r>
              <a:rPr lang="en-US" sz="2400" dirty="0">
                <a:solidFill>
                  <a:srgbClr val="00B050"/>
                </a:solidFill>
                <a:latin typeface="Courier New" panose="02070309020205020404" pitchFamily="49" charset="0"/>
                <a:cs typeface="Courier New" panose="02070309020205020404" pitchFamily="49" charset="0"/>
              </a:rPr>
              <a:t>| orange  |       320 | C        |</a:t>
            </a:r>
          </a:p>
          <a:p>
            <a:pPr marL="0" indent="0">
              <a:buNone/>
            </a:pPr>
            <a:r>
              <a:rPr lang="en-US" sz="2400" dirty="0">
                <a:solidFill>
                  <a:srgbClr val="00B050"/>
                </a:solidFill>
                <a:latin typeface="Courier New" panose="02070309020205020404" pitchFamily="49" charset="0"/>
                <a:cs typeface="Courier New" panose="02070309020205020404" pitchFamily="49" charset="0"/>
              </a:rPr>
              <a:t>| apple   |       200 | B        |</a:t>
            </a:r>
          </a:p>
          <a:p>
            <a:pPr marL="0" indent="0">
              <a:buNone/>
            </a:pPr>
            <a:r>
              <a:rPr lang="en-US" sz="2400" dirty="0">
                <a:solidFill>
                  <a:srgbClr val="00B050"/>
                </a:solidFill>
                <a:latin typeface="Courier New" panose="02070309020205020404" pitchFamily="49" charset="0"/>
                <a:cs typeface="Courier New" panose="02070309020205020404" pitchFamily="49" charset="0"/>
              </a:rPr>
              <a:t>| banana  |        15 | C        |</a:t>
            </a:r>
          </a:p>
          <a:p>
            <a:pPr marL="0" indent="0">
              <a:buNone/>
            </a:pPr>
            <a:r>
              <a:rPr lang="en-US" sz="2400" dirty="0">
                <a:solidFill>
                  <a:srgbClr val="00B050"/>
                </a:solidFill>
                <a:latin typeface="Courier New" panose="02070309020205020404" pitchFamily="49" charset="0"/>
                <a:cs typeface="Courier New" panose="02070309020205020404" pitchFamily="49" charset="0"/>
              </a:rPr>
              <a:t>| apple   |       200 | A        |</a:t>
            </a:r>
          </a:p>
          <a:p>
            <a:pPr marL="0" indent="0">
              <a:buNone/>
            </a:pPr>
            <a:r>
              <a:rPr lang="en-US" sz="2400" dirty="0">
                <a:solidFill>
                  <a:srgbClr val="00B050"/>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09529995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609600"/>
            <a:ext cx="10515600" cy="5860774"/>
          </a:xfrm>
        </p:spPr>
        <p:txBody>
          <a:bodyPr>
            <a:normAutofit fontScale="85000" lnSpcReduction="20000"/>
          </a:bodyPr>
          <a:lstStyle/>
          <a:p>
            <a:pPr marL="0" indent="0">
              <a:spcBef>
                <a:spcPts val="1200"/>
              </a:spcBef>
              <a:buNone/>
            </a:pPr>
            <a:r>
              <a:rPr lang="en-US" sz="2600" dirty="0"/>
              <a:t>mysql&gt; </a:t>
            </a:r>
            <a:r>
              <a:rPr lang="en-US" sz="2600" dirty="0">
                <a:solidFill>
                  <a:srgbClr val="00B0F0"/>
                </a:solidFill>
              </a:rPr>
              <a:t>select prices.*, suppliers.* from prices right join suppliers </a:t>
            </a:r>
          </a:p>
          <a:p>
            <a:pPr marL="0" indent="0">
              <a:spcBef>
                <a:spcPts val="1200"/>
              </a:spcBef>
              <a:buNone/>
            </a:pPr>
            <a:r>
              <a:rPr lang="en-US" sz="2600" dirty="0">
                <a:solidFill>
                  <a:srgbClr val="00B0F0"/>
                </a:solidFill>
              </a:rPr>
              <a:t>on  prices.product = suppliers.fruit;</a:t>
            </a:r>
          </a:p>
          <a:p>
            <a:pPr marL="0" indent="0">
              <a:buNone/>
            </a:pPr>
            <a:endParaRPr lang="en-US" sz="2600" dirty="0">
              <a:solidFill>
                <a:srgbClr val="C00000"/>
              </a:solidFill>
            </a:endParaRPr>
          </a:p>
          <a:p>
            <a:pPr marL="0" indent="0">
              <a:buNone/>
            </a:pPr>
            <a:r>
              <a:rPr lang="en-US" sz="2600" dirty="0">
                <a:solidFill>
                  <a:srgbClr val="00B0F0"/>
                </a:solidFill>
                <a:latin typeface="Courier New" panose="02070309020205020404" pitchFamily="49" charset="0"/>
                <a:cs typeface="Courier New" panose="02070309020205020404" pitchFamily="49" charset="0"/>
              </a:rPr>
              <a:t>+---------+-----------+-------+----------+------------+</a:t>
            </a:r>
          </a:p>
          <a:p>
            <a:pPr marL="0" indent="0">
              <a:buNone/>
            </a:pPr>
            <a:r>
              <a:rPr lang="en-US" sz="2600" dirty="0">
                <a:solidFill>
                  <a:srgbClr val="00B0F0"/>
                </a:solidFill>
                <a:latin typeface="Courier New" panose="02070309020205020404" pitchFamily="49" charset="0"/>
                <a:cs typeface="Courier New" panose="02070309020205020404" pitchFamily="49" charset="0"/>
              </a:rPr>
              <a:t>| product | available | price | supplier | fruit      |</a:t>
            </a:r>
          </a:p>
          <a:p>
            <a:pPr marL="0" indent="0">
              <a:buNone/>
            </a:pPr>
            <a:r>
              <a:rPr lang="en-US" sz="2600" dirty="0">
                <a:solidFill>
                  <a:srgbClr val="00B0F0"/>
                </a:solidFill>
                <a:latin typeface="Courier New" panose="02070309020205020404" pitchFamily="49" charset="0"/>
                <a:cs typeface="Courier New" panose="02070309020205020404" pitchFamily="49" charset="0"/>
              </a:rPr>
              <a:t>+---------+-----------+-------+----------+------------+</a:t>
            </a:r>
          </a:p>
          <a:p>
            <a:pPr marL="0" indent="0">
              <a:buNone/>
            </a:pPr>
            <a:r>
              <a:rPr lang="en-US" sz="2600" dirty="0">
                <a:solidFill>
                  <a:srgbClr val="00B0F0"/>
                </a:solidFill>
                <a:latin typeface="Courier New" panose="02070309020205020404" pitchFamily="49" charset="0"/>
                <a:cs typeface="Courier New" panose="02070309020205020404" pitchFamily="49" charset="0"/>
              </a:rPr>
              <a:t>| banana  | 15        | 1     | A        | banana     |</a:t>
            </a:r>
          </a:p>
          <a:p>
            <a:pPr marL="0" indent="0">
              <a:buNone/>
            </a:pPr>
            <a:r>
              <a:rPr lang="en-US" sz="2600" dirty="0">
                <a:solidFill>
                  <a:srgbClr val="00B0F0"/>
                </a:solidFill>
                <a:latin typeface="Courier New" panose="02070309020205020404" pitchFamily="49" charset="0"/>
                <a:cs typeface="Courier New" panose="02070309020205020404" pitchFamily="49" charset="0"/>
              </a:rPr>
              <a:t>| kiwi    | 40        | 2     | B        | kiwi       |</a:t>
            </a:r>
          </a:p>
          <a:p>
            <a:pPr marL="0" indent="0">
              <a:buNone/>
            </a:pPr>
            <a:r>
              <a:rPr lang="en-US" sz="2600" dirty="0">
                <a:solidFill>
                  <a:srgbClr val="00B0F0"/>
                </a:solidFill>
                <a:latin typeface="Courier New" panose="02070309020205020404" pitchFamily="49" charset="0"/>
                <a:cs typeface="Courier New" panose="02070309020205020404" pitchFamily="49" charset="0"/>
              </a:rPr>
              <a:t>| NULL    | NULL      | NULL  | A        | strawberry |</a:t>
            </a:r>
          </a:p>
          <a:p>
            <a:pPr marL="0" indent="0">
              <a:buNone/>
            </a:pPr>
            <a:r>
              <a:rPr lang="en-US" sz="2600" dirty="0">
                <a:solidFill>
                  <a:srgbClr val="00B0F0"/>
                </a:solidFill>
                <a:latin typeface="Courier New" panose="02070309020205020404" pitchFamily="49" charset="0"/>
                <a:cs typeface="Courier New" panose="02070309020205020404" pitchFamily="49" charset="0"/>
              </a:rPr>
              <a:t>| NULL    | NULL      | NULL  | C        | strawberry |</a:t>
            </a:r>
          </a:p>
          <a:p>
            <a:pPr marL="0" indent="0">
              <a:buNone/>
            </a:pPr>
            <a:r>
              <a:rPr lang="en-US" sz="2600" dirty="0">
                <a:solidFill>
                  <a:srgbClr val="00B0F0"/>
                </a:solidFill>
                <a:latin typeface="Courier New" panose="02070309020205020404" pitchFamily="49" charset="0"/>
                <a:cs typeface="Courier New" panose="02070309020205020404" pitchFamily="49" charset="0"/>
              </a:rPr>
              <a:t>| NULL    | NULL      | NULL  | B        | watermelon |</a:t>
            </a:r>
          </a:p>
          <a:p>
            <a:pPr marL="0" indent="0">
              <a:buNone/>
            </a:pPr>
            <a:r>
              <a:rPr lang="en-US" sz="2600" dirty="0">
                <a:solidFill>
                  <a:srgbClr val="00B0F0"/>
                </a:solidFill>
                <a:latin typeface="Courier New" panose="02070309020205020404" pitchFamily="49" charset="0"/>
                <a:cs typeface="Courier New" panose="02070309020205020404" pitchFamily="49" charset="0"/>
              </a:rPr>
              <a:t>| orange  | 320       | 3     | C        | orange     |</a:t>
            </a:r>
          </a:p>
          <a:p>
            <a:pPr marL="0" indent="0">
              <a:buNone/>
            </a:pPr>
            <a:r>
              <a:rPr lang="en-US" sz="2600" dirty="0">
                <a:solidFill>
                  <a:srgbClr val="00B0F0"/>
                </a:solidFill>
                <a:latin typeface="Courier New" panose="02070309020205020404" pitchFamily="49" charset="0"/>
                <a:cs typeface="Courier New" panose="02070309020205020404" pitchFamily="49" charset="0"/>
              </a:rPr>
              <a:t>| apple   | 200       | 2     | B        | apple      |</a:t>
            </a:r>
          </a:p>
          <a:p>
            <a:pPr marL="0" indent="0">
              <a:buNone/>
            </a:pPr>
            <a:r>
              <a:rPr lang="en-US" sz="2600" dirty="0">
                <a:solidFill>
                  <a:srgbClr val="00B0F0"/>
                </a:solidFill>
                <a:latin typeface="Courier New" panose="02070309020205020404" pitchFamily="49" charset="0"/>
                <a:cs typeface="Courier New" panose="02070309020205020404" pitchFamily="49" charset="0"/>
              </a:rPr>
              <a:t>| banana  | 15        | 1     | C        | banana     |</a:t>
            </a:r>
          </a:p>
          <a:p>
            <a:pPr marL="0" indent="0">
              <a:buNone/>
            </a:pPr>
            <a:r>
              <a:rPr lang="en-US" sz="2600" dirty="0">
                <a:solidFill>
                  <a:srgbClr val="00B0F0"/>
                </a:solidFill>
                <a:latin typeface="Courier New" panose="02070309020205020404" pitchFamily="49" charset="0"/>
                <a:cs typeface="Courier New" panose="02070309020205020404" pitchFamily="49" charset="0"/>
              </a:rPr>
              <a:t>| apple   | 200       | 2     | A        | apple      |</a:t>
            </a:r>
          </a:p>
          <a:p>
            <a:pPr marL="0" indent="0">
              <a:buNone/>
            </a:pPr>
            <a:r>
              <a:rPr lang="en-US" sz="2600" dirty="0">
                <a:solidFill>
                  <a:srgbClr val="00B0F0"/>
                </a:solidFill>
                <a:latin typeface="Courier New" panose="02070309020205020404" pitchFamily="49" charset="0"/>
                <a:cs typeface="Courier New" panose="02070309020205020404" pitchFamily="49" charset="0"/>
              </a:rPr>
              <a:t>+---------+-----------+-------+----------+------------+</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71</a:t>
            </a:fld>
            <a:endParaRPr lang="en-US"/>
          </a:p>
        </p:txBody>
      </p:sp>
    </p:spTree>
    <p:extLst>
      <p:ext uri="{BB962C8B-B14F-4D97-AF65-F5344CB8AC3E}">
        <p14:creationId xmlns:p14="http://schemas.microsoft.com/office/powerpoint/2010/main" val="25202119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08E44-16D5-4A15-9D20-E3141B488590}"/>
              </a:ext>
            </a:extLst>
          </p:cNvPr>
          <p:cNvSpPr>
            <a:spLocks noGrp="1"/>
          </p:cNvSpPr>
          <p:nvPr>
            <p:ph type="title"/>
          </p:nvPr>
        </p:nvSpPr>
        <p:spPr>
          <a:xfrm>
            <a:off x="750651" y="395154"/>
            <a:ext cx="10515600" cy="1031711"/>
          </a:xfrm>
        </p:spPr>
        <p:txBody>
          <a:bodyPr/>
          <a:lstStyle/>
          <a:p>
            <a:r>
              <a:rPr lang="en-US" dirty="0"/>
              <a:t>The MySQL </a:t>
            </a:r>
            <a:r>
              <a:rPr lang="en-US" dirty="0">
                <a:solidFill>
                  <a:srgbClr val="00B0F0"/>
                </a:solidFill>
              </a:rPr>
              <a:t>CREATE VIEW </a:t>
            </a:r>
            <a:r>
              <a:rPr lang="en-US" dirty="0"/>
              <a:t>Statement</a:t>
            </a:r>
          </a:p>
        </p:txBody>
      </p:sp>
      <p:sp>
        <p:nvSpPr>
          <p:cNvPr id="3" name="Content Placeholder 2">
            <a:extLst>
              <a:ext uri="{FF2B5EF4-FFF2-40B4-BE49-F238E27FC236}">
                <a16:creationId xmlns:a16="http://schemas.microsoft.com/office/drawing/2014/main" id="{861AB083-48A4-43E7-BE25-80211C7EED56}"/>
              </a:ext>
            </a:extLst>
          </p:cNvPr>
          <p:cNvSpPr>
            <a:spLocks noGrp="1"/>
          </p:cNvSpPr>
          <p:nvPr>
            <p:ph idx="1"/>
          </p:nvPr>
        </p:nvSpPr>
        <p:spPr>
          <a:xfrm>
            <a:off x="750651" y="1463041"/>
            <a:ext cx="10964008" cy="4658265"/>
          </a:xfrm>
        </p:spPr>
        <p:txBody>
          <a:bodyPr>
            <a:normAutofit/>
          </a:bodyPr>
          <a:lstStyle/>
          <a:p>
            <a:r>
              <a:rPr lang="en-US" sz="2400" dirty="0"/>
              <a:t>Syntax:</a:t>
            </a:r>
          </a:p>
          <a:p>
            <a:pPr marL="0" indent="0">
              <a:spcAft>
                <a:spcPts val="1200"/>
              </a:spcAft>
              <a:buNone/>
            </a:pPr>
            <a:r>
              <a:rPr lang="en-US" sz="2400" dirty="0">
                <a:solidFill>
                  <a:srgbClr val="00B050"/>
                </a:solidFill>
              </a:rPr>
              <a:t>	CREATE [OR REPLACE] VIEW </a:t>
            </a:r>
            <a:r>
              <a:rPr lang="en-US" sz="2400" i="1" dirty="0">
                <a:solidFill>
                  <a:srgbClr val="00B050"/>
                </a:solidFill>
              </a:rPr>
              <a:t>view_name </a:t>
            </a:r>
            <a:r>
              <a:rPr lang="en-US" sz="2400" dirty="0">
                <a:solidFill>
                  <a:srgbClr val="00B050"/>
                </a:solidFill>
              </a:rPr>
              <a:t>[(column_list)] AS </a:t>
            </a:r>
            <a:r>
              <a:rPr lang="en-US" sz="2400" i="1" dirty="0">
                <a:solidFill>
                  <a:srgbClr val="00B050"/>
                </a:solidFill>
              </a:rPr>
              <a:t>select-statement</a:t>
            </a:r>
            <a:r>
              <a:rPr lang="en-US" sz="2400" dirty="0">
                <a:solidFill>
                  <a:srgbClr val="00B050"/>
                </a:solidFill>
              </a:rPr>
              <a:t>;</a:t>
            </a:r>
          </a:p>
          <a:p>
            <a:r>
              <a:rPr lang="en-US" sz="2400" dirty="0"/>
              <a:t> The name of a view cannot be the same as that of an existing table.</a:t>
            </a:r>
          </a:p>
          <a:p>
            <a:pPr>
              <a:spcBef>
                <a:spcPts val="1800"/>
              </a:spcBef>
            </a:pPr>
            <a:r>
              <a:rPr lang="en-US" sz="2400" dirty="0"/>
              <a:t>Creating a view as the inner join of two tables:</a:t>
            </a:r>
          </a:p>
          <a:p>
            <a:pPr marL="0" indent="0">
              <a:spcBef>
                <a:spcPts val="200"/>
              </a:spcBef>
              <a:buNone/>
            </a:pPr>
            <a:r>
              <a:rPr lang="en-US" sz="2400" dirty="0"/>
              <a:t>mysql&gt; </a:t>
            </a:r>
            <a:r>
              <a:rPr lang="en-US" sz="2400" dirty="0">
                <a:solidFill>
                  <a:srgbClr val="C00000"/>
                </a:solidFill>
              </a:rPr>
              <a:t>create or replace view myview </a:t>
            </a:r>
          </a:p>
          <a:p>
            <a:pPr marL="0" indent="0">
              <a:spcBef>
                <a:spcPts val="200"/>
              </a:spcBef>
              <a:buNone/>
            </a:pPr>
            <a:r>
              <a:rPr lang="en-US" sz="2400" dirty="0">
                <a:solidFill>
                  <a:srgbClr val="C00000"/>
                </a:solidFill>
              </a:rPr>
              <a:t>as (select product, available, supplier </a:t>
            </a:r>
          </a:p>
          <a:p>
            <a:pPr marL="0" indent="0">
              <a:spcBef>
                <a:spcPts val="200"/>
              </a:spcBef>
              <a:buNone/>
            </a:pPr>
            <a:r>
              <a:rPr lang="en-US" sz="2400" dirty="0">
                <a:solidFill>
                  <a:srgbClr val="C00000"/>
                </a:solidFill>
              </a:rPr>
              <a:t>from prices inner join suppliers </a:t>
            </a:r>
          </a:p>
          <a:p>
            <a:pPr marL="0" indent="0">
              <a:spcBef>
                <a:spcPts val="200"/>
              </a:spcBef>
              <a:buNone/>
            </a:pPr>
            <a:r>
              <a:rPr lang="en-US" sz="2400" dirty="0">
                <a:solidFill>
                  <a:srgbClr val="C00000"/>
                </a:solidFill>
              </a:rPr>
              <a:t>on product = fruit);</a:t>
            </a:r>
          </a:p>
          <a:p>
            <a:pPr>
              <a:spcBef>
                <a:spcPts val="1800"/>
              </a:spcBef>
            </a:pPr>
            <a:r>
              <a:rPr lang="en-US" sz="2400" dirty="0"/>
              <a:t>Displaying the rows of the view:</a:t>
            </a:r>
          </a:p>
          <a:p>
            <a:pPr marL="0" indent="0">
              <a:spcBef>
                <a:spcPts val="300"/>
              </a:spcBef>
              <a:buNone/>
            </a:pPr>
            <a:r>
              <a:rPr lang="en-US" sz="2400" dirty="0"/>
              <a:t>mysql&gt; </a:t>
            </a:r>
            <a:r>
              <a:rPr lang="en-US" sz="2400" dirty="0">
                <a:solidFill>
                  <a:srgbClr val="C00000"/>
                </a:solidFill>
              </a:rPr>
              <a:t>select * from myview;</a:t>
            </a:r>
          </a:p>
          <a:p>
            <a:pPr marL="0" indent="0">
              <a:spcBef>
                <a:spcPts val="300"/>
              </a:spcBef>
              <a:buNone/>
            </a:pPr>
            <a:endParaRPr lang="en-US" sz="2400" dirty="0"/>
          </a:p>
        </p:txBody>
      </p:sp>
      <p:sp>
        <p:nvSpPr>
          <p:cNvPr id="4" name="Footer Placeholder 3">
            <a:extLst>
              <a:ext uri="{FF2B5EF4-FFF2-40B4-BE49-F238E27FC236}">
                <a16:creationId xmlns:a16="http://schemas.microsoft.com/office/drawing/2014/main" id="{E1F88713-FAC9-47B2-A307-6F39A8400AB1}"/>
              </a:ext>
            </a:extLst>
          </p:cNvPr>
          <p:cNvSpPr>
            <a:spLocks noGrp="1"/>
          </p:cNvSpPr>
          <p:nvPr>
            <p:ph type="ftr" sz="quarter" idx="11"/>
          </p:nvPr>
        </p:nvSpPr>
        <p:spPr/>
        <p:txBody>
          <a:bodyPr/>
          <a:lstStyle/>
          <a:p>
            <a:r>
              <a:rPr lang="en-US" dirty="0"/>
              <a:t>© Dr. Leon Jololian</a:t>
            </a:r>
          </a:p>
        </p:txBody>
      </p:sp>
      <p:sp>
        <p:nvSpPr>
          <p:cNvPr id="5" name="Slide Number Placeholder 4">
            <a:extLst>
              <a:ext uri="{FF2B5EF4-FFF2-40B4-BE49-F238E27FC236}">
                <a16:creationId xmlns:a16="http://schemas.microsoft.com/office/drawing/2014/main" id="{085CCC0B-BBF8-4AAF-94BA-3257758B4B94}"/>
              </a:ext>
            </a:extLst>
          </p:cNvPr>
          <p:cNvSpPr>
            <a:spLocks noGrp="1"/>
          </p:cNvSpPr>
          <p:nvPr>
            <p:ph type="sldNum" sz="quarter" idx="12"/>
          </p:nvPr>
        </p:nvSpPr>
        <p:spPr/>
        <p:txBody>
          <a:bodyPr/>
          <a:lstStyle/>
          <a:p>
            <a:fld id="{A9CC7422-6785-4937-ADD4-925A9EA90A0C}" type="slidenum">
              <a:rPr lang="en-US" smtClean="0"/>
              <a:t>72</a:t>
            </a:fld>
            <a:endParaRPr lang="en-US"/>
          </a:p>
        </p:txBody>
      </p:sp>
      <p:sp>
        <p:nvSpPr>
          <p:cNvPr id="8" name="Rectangle 7">
            <a:extLst>
              <a:ext uri="{FF2B5EF4-FFF2-40B4-BE49-F238E27FC236}">
                <a16:creationId xmlns:a16="http://schemas.microsoft.com/office/drawing/2014/main" id="{0FEB3925-B67E-4C0C-8065-0966E7BF99EB}"/>
              </a:ext>
            </a:extLst>
          </p:cNvPr>
          <p:cNvSpPr/>
          <p:nvPr/>
        </p:nvSpPr>
        <p:spPr>
          <a:xfrm>
            <a:off x="6048596" y="3429000"/>
            <a:ext cx="6096000" cy="3170099"/>
          </a:xfrm>
          <a:prstGeom prst="rect">
            <a:avLst/>
          </a:prstGeom>
        </p:spPr>
        <p:txBody>
          <a:bodyPr>
            <a:spAutoFit/>
          </a:bodyPr>
          <a:lstStyle/>
          <a:p>
            <a:r>
              <a:rPr lang="en-US" sz="2000" dirty="0">
                <a:solidFill>
                  <a:srgbClr val="00B0F0"/>
                </a:solidFill>
                <a:latin typeface="Courier New" panose="02070309020205020404" pitchFamily="49" charset="0"/>
                <a:cs typeface="Courier New" panose="02070309020205020404" pitchFamily="49" charset="0"/>
              </a:rPr>
              <a:t>+---------+-----------+----------+</a:t>
            </a:r>
          </a:p>
          <a:p>
            <a:r>
              <a:rPr lang="en-US" sz="2000" dirty="0">
                <a:solidFill>
                  <a:srgbClr val="00B0F0"/>
                </a:solidFill>
                <a:latin typeface="Courier New" panose="02070309020205020404" pitchFamily="49" charset="0"/>
                <a:cs typeface="Courier New" panose="02070309020205020404" pitchFamily="49" charset="0"/>
              </a:rPr>
              <a:t>| product | available | supplier |</a:t>
            </a:r>
          </a:p>
          <a:p>
            <a:r>
              <a:rPr lang="en-US" sz="2000" dirty="0">
                <a:solidFill>
                  <a:srgbClr val="00B0F0"/>
                </a:solidFill>
                <a:latin typeface="Courier New" panose="02070309020205020404" pitchFamily="49" charset="0"/>
                <a:cs typeface="Courier New" panose="02070309020205020404" pitchFamily="49" charset="0"/>
              </a:rPr>
              <a:t>+---------+-----------+----------+</a:t>
            </a:r>
          </a:p>
          <a:p>
            <a:r>
              <a:rPr lang="en-US" sz="2000" dirty="0">
                <a:solidFill>
                  <a:srgbClr val="00B0F0"/>
                </a:solidFill>
                <a:latin typeface="Courier New" panose="02070309020205020404" pitchFamily="49" charset="0"/>
                <a:cs typeface="Courier New" panose="02070309020205020404" pitchFamily="49" charset="0"/>
              </a:rPr>
              <a:t>| banana  |        15 | A        |</a:t>
            </a:r>
          </a:p>
          <a:p>
            <a:r>
              <a:rPr lang="en-US" sz="2000" dirty="0">
                <a:solidFill>
                  <a:srgbClr val="00B0F0"/>
                </a:solidFill>
                <a:latin typeface="Courier New" panose="02070309020205020404" pitchFamily="49" charset="0"/>
                <a:cs typeface="Courier New" panose="02070309020205020404" pitchFamily="49" charset="0"/>
              </a:rPr>
              <a:t>| kiwi    |        40 | B        |</a:t>
            </a:r>
          </a:p>
          <a:p>
            <a:r>
              <a:rPr lang="en-US" sz="2000" dirty="0">
                <a:solidFill>
                  <a:srgbClr val="00B0F0"/>
                </a:solidFill>
                <a:latin typeface="Courier New" panose="02070309020205020404" pitchFamily="49" charset="0"/>
                <a:cs typeface="Courier New" panose="02070309020205020404" pitchFamily="49" charset="0"/>
              </a:rPr>
              <a:t>| orange  |       320 | C        |</a:t>
            </a:r>
          </a:p>
          <a:p>
            <a:r>
              <a:rPr lang="en-US" sz="2000" dirty="0">
                <a:solidFill>
                  <a:srgbClr val="00B0F0"/>
                </a:solidFill>
                <a:latin typeface="Courier New" panose="02070309020205020404" pitchFamily="49" charset="0"/>
                <a:cs typeface="Courier New" panose="02070309020205020404" pitchFamily="49" charset="0"/>
              </a:rPr>
              <a:t>| apple   |       200 | B        |</a:t>
            </a:r>
          </a:p>
          <a:p>
            <a:r>
              <a:rPr lang="en-US" sz="2000" dirty="0">
                <a:solidFill>
                  <a:srgbClr val="00B0F0"/>
                </a:solidFill>
                <a:latin typeface="Courier New" panose="02070309020205020404" pitchFamily="49" charset="0"/>
                <a:cs typeface="Courier New" panose="02070309020205020404" pitchFamily="49" charset="0"/>
              </a:rPr>
              <a:t>| banana  |        15 | C        |</a:t>
            </a:r>
          </a:p>
          <a:p>
            <a:r>
              <a:rPr lang="en-US" sz="2000" dirty="0">
                <a:solidFill>
                  <a:srgbClr val="00B0F0"/>
                </a:solidFill>
                <a:latin typeface="Courier New" panose="02070309020205020404" pitchFamily="49" charset="0"/>
                <a:cs typeface="Courier New" panose="02070309020205020404" pitchFamily="49" charset="0"/>
              </a:rPr>
              <a:t>| apple   |       200 | A        |</a:t>
            </a:r>
          </a:p>
          <a:p>
            <a:r>
              <a:rPr lang="en-US" sz="2000" dirty="0">
                <a:solidFill>
                  <a:srgbClr val="00B0F0"/>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01305984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B349C5-E353-482A-B500-C628236EB43C}"/>
              </a:ext>
            </a:extLst>
          </p:cNvPr>
          <p:cNvSpPr>
            <a:spLocks noGrp="1"/>
          </p:cNvSpPr>
          <p:nvPr>
            <p:ph idx="1"/>
          </p:nvPr>
        </p:nvSpPr>
        <p:spPr>
          <a:xfrm>
            <a:off x="838200" y="661481"/>
            <a:ext cx="10515600" cy="5778230"/>
          </a:xfrm>
        </p:spPr>
        <p:txBody>
          <a:bodyPr>
            <a:normAutofit/>
          </a:bodyPr>
          <a:lstStyle/>
          <a:p>
            <a:r>
              <a:rPr lang="en-US" sz="2200" dirty="0"/>
              <a:t>The created view </a:t>
            </a:r>
            <a:r>
              <a:rPr lang="en-US" sz="2200" i="1" dirty="0">
                <a:solidFill>
                  <a:srgbClr val="00B0F0"/>
                </a:solidFill>
              </a:rPr>
              <a:t>myview</a:t>
            </a:r>
            <a:r>
              <a:rPr lang="en-US" sz="2200" dirty="0"/>
              <a:t> is added to the list of tables in the database:</a:t>
            </a:r>
          </a:p>
          <a:p>
            <a:pPr marL="0" indent="0">
              <a:spcBef>
                <a:spcPts val="0"/>
              </a:spcBef>
              <a:buNone/>
            </a:pPr>
            <a:r>
              <a:rPr lang="en-US" sz="2200" dirty="0"/>
              <a:t>mysql&gt; </a:t>
            </a:r>
            <a:r>
              <a:rPr lang="en-US" sz="2200" dirty="0">
                <a:solidFill>
                  <a:srgbClr val="C00000"/>
                </a:solidFill>
              </a:rPr>
              <a:t>show tables;</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Tables_in_myStore |</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a:t>
            </a:r>
            <a:r>
              <a:rPr lang="en-US" sz="2200" b="1" dirty="0">
                <a:solidFill>
                  <a:srgbClr val="00B0F0"/>
                </a:solidFill>
                <a:latin typeface="Courier New" panose="02070309020205020404" pitchFamily="49" charset="0"/>
                <a:cs typeface="Courier New" panose="02070309020205020404" pitchFamily="49" charset="0"/>
              </a:rPr>
              <a:t>myview</a:t>
            </a:r>
            <a:r>
              <a:rPr lang="en-US" sz="2200" dirty="0">
                <a:solidFill>
                  <a:srgbClr val="00B0F0"/>
                </a:solidFill>
                <a:latin typeface="Courier New" panose="02070309020205020404" pitchFamily="49" charset="0"/>
                <a:cs typeface="Courier New" panose="02070309020205020404" pitchFamily="49" charset="0"/>
              </a:rPr>
              <a:t>            |</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prices            |</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suppliers         |</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a:t>
            </a:r>
          </a:p>
          <a:p>
            <a:pPr>
              <a:spcBef>
                <a:spcPts val="1800"/>
              </a:spcBef>
            </a:pPr>
            <a:r>
              <a:rPr lang="en-US" sz="2200" dirty="0"/>
              <a:t>We can look at the schema of </a:t>
            </a:r>
            <a:r>
              <a:rPr lang="en-US" sz="2200" i="1" dirty="0">
                <a:solidFill>
                  <a:srgbClr val="00B0F0"/>
                </a:solidFill>
              </a:rPr>
              <a:t>myview</a:t>
            </a:r>
            <a:r>
              <a:rPr lang="en-US" sz="2200" dirty="0"/>
              <a:t>:</a:t>
            </a:r>
          </a:p>
          <a:p>
            <a:pPr marL="0" indent="0">
              <a:spcBef>
                <a:spcPts val="0"/>
              </a:spcBef>
              <a:buNone/>
            </a:pPr>
            <a:r>
              <a:rPr lang="en-US" sz="2200" dirty="0"/>
              <a:t>mysql&gt; </a:t>
            </a:r>
            <a:r>
              <a:rPr lang="en-US" sz="2200" dirty="0">
                <a:solidFill>
                  <a:srgbClr val="C00000"/>
                </a:solidFill>
              </a:rPr>
              <a:t>describe myview;</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Field     | Type        | Null | Key | Default | Extra |</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product   | varchar(20) | YES  |     | NULL    |       |</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available | int         | YES  |     | NULL    |       |</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supplier  | char(1)     | YES  |     | NULL    |       |</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a:t>
            </a:r>
          </a:p>
        </p:txBody>
      </p:sp>
      <p:sp>
        <p:nvSpPr>
          <p:cNvPr id="4" name="Footer Placeholder 3">
            <a:extLst>
              <a:ext uri="{FF2B5EF4-FFF2-40B4-BE49-F238E27FC236}">
                <a16:creationId xmlns:a16="http://schemas.microsoft.com/office/drawing/2014/main" id="{0FD2ED97-11FD-43CF-9102-809FA22DB59C}"/>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E0E878DB-759F-4701-8043-8E1A789F4156}"/>
              </a:ext>
            </a:extLst>
          </p:cNvPr>
          <p:cNvSpPr>
            <a:spLocks noGrp="1"/>
          </p:cNvSpPr>
          <p:nvPr>
            <p:ph type="sldNum" sz="quarter" idx="12"/>
          </p:nvPr>
        </p:nvSpPr>
        <p:spPr/>
        <p:txBody>
          <a:bodyPr/>
          <a:lstStyle/>
          <a:p>
            <a:fld id="{A9CC7422-6785-4937-ADD4-925A9EA90A0C}" type="slidenum">
              <a:rPr lang="en-US" smtClean="0"/>
              <a:t>73</a:t>
            </a:fld>
            <a:endParaRPr lang="en-US"/>
          </a:p>
        </p:txBody>
      </p:sp>
    </p:spTree>
    <p:extLst>
      <p:ext uri="{BB962C8B-B14F-4D97-AF65-F5344CB8AC3E}">
        <p14:creationId xmlns:p14="http://schemas.microsoft.com/office/powerpoint/2010/main" val="131709532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57E43A-8534-4B8B-8171-7B0CEA8E2231}"/>
              </a:ext>
            </a:extLst>
          </p:cNvPr>
          <p:cNvSpPr>
            <a:spLocks noGrp="1"/>
          </p:cNvSpPr>
          <p:nvPr>
            <p:ph idx="1"/>
          </p:nvPr>
        </p:nvSpPr>
        <p:spPr>
          <a:xfrm>
            <a:off x="359924" y="710119"/>
            <a:ext cx="6031148" cy="5933872"/>
          </a:xfrm>
        </p:spPr>
        <p:txBody>
          <a:bodyPr>
            <a:normAutofit/>
          </a:bodyPr>
          <a:lstStyle/>
          <a:p>
            <a:r>
              <a:rPr lang="en-US" sz="2400" dirty="0"/>
              <a:t>To show whether an object is a </a:t>
            </a:r>
            <a:r>
              <a:rPr lang="en-US" sz="2400" u="sng" dirty="0"/>
              <a:t>view</a:t>
            </a:r>
            <a:r>
              <a:rPr lang="en-US" sz="2400" dirty="0"/>
              <a:t> or </a:t>
            </a:r>
            <a:r>
              <a:rPr lang="en-US" sz="2400" u="sng" dirty="0"/>
              <a:t>table</a:t>
            </a:r>
            <a:r>
              <a:rPr lang="en-US" sz="2400" dirty="0"/>
              <a:t>:</a:t>
            </a:r>
          </a:p>
          <a:p>
            <a:pPr marL="0" indent="0">
              <a:buNone/>
            </a:pPr>
            <a:r>
              <a:rPr lang="en-US" sz="2400" dirty="0"/>
              <a:t>mysql&gt; </a:t>
            </a:r>
            <a:r>
              <a:rPr lang="en-US" sz="2400" dirty="0">
                <a:solidFill>
                  <a:srgbClr val="C00000"/>
                </a:solidFill>
              </a:rPr>
              <a:t>show full tables;</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Tables_in_myStore | Table_type |</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a:t>
            </a:r>
            <a:r>
              <a:rPr lang="en-US" sz="2200" b="1" dirty="0">
                <a:solidFill>
                  <a:srgbClr val="00B0F0"/>
                </a:solidFill>
                <a:latin typeface="Courier New" panose="02070309020205020404" pitchFamily="49" charset="0"/>
                <a:cs typeface="Courier New" panose="02070309020205020404" pitchFamily="49" charset="0"/>
              </a:rPr>
              <a:t>myview            | VIEW       </a:t>
            </a:r>
            <a:r>
              <a:rPr lang="en-US" sz="2200" dirty="0">
                <a:solidFill>
                  <a:srgbClr val="00B0F0"/>
                </a:solidFill>
                <a:latin typeface="Courier New" panose="02070309020205020404" pitchFamily="49" charset="0"/>
                <a:cs typeface="Courier New" panose="02070309020205020404" pitchFamily="49" charset="0"/>
              </a:rPr>
              <a:t>|</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prices            | BASE TABLE |</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 suppliers         | BASE TABLE |</a:t>
            </a:r>
          </a:p>
          <a:p>
            <a:pPr marL="0" indent="0">
              <a:spcBef>
                <a:spcPts val="0"/>
              </a:spcBef>
              <a:buNone/>
            </a:pPr>
            <a:r>
              <a:rPr lang="en-US" sz="2200" dirty="0">
                <a:solidFill>
                  <a:srgbClr val="00B0F0"/>
                </a:solidFill>
                <a:latin typeface="Courier New" panose="02070309020205020404" pitchFamily="49" charset="0"/>
                <a:cs typeface="Courier New" panose="02070309020205020404" pitchFamily="49" charset="0"/>
              </a:rPr>
              <a:t>+-------------------+------------+</a:t>
            </a:r>
          </a:p>
          <a:p>
            <a:pPr>
              <a:spcBef>
                <a:spcPts val="2400"/>
              </a:spcBef>
            </a:pPr>
            <a:r>
              <a:rPr lang="en-US" sz="2400" dirty="0"/>
              <a:t>We can create a view based on another view:</a:t>
            </a:r>
          </a:p>
          <a:p>
            <a:pPr marL="0" indent="0">
              <a:buNone/>
            </a:pPr>
            <a:r>
              <a:rPr lang="en-US" sz="2400" dirty="0"/>
              <a:t>mysql&gt; </a:t>
            </a:r>
            <a:r>
              <a:rPr lang="en-US" sz="2400" dirty="0">
                <a:solidFill>
                  <a:srgbClr val="C00000"/>
                </a:solidFill>
              </a:rPr>
              <a:t>create view mysubview </a:t>
            </a:r>
          </a:p>
          <a:p>
            <a:pPr marL="0" indent="0">
              <a:spcBef>
                <a:spcPts val="0"/>
              </a:spcBef>
              <a:buNone/>
            </a:pPr>
            <a:r>
              <a:rPr lang="en-US" sz="2400" dirty="0">
                <a:solidFill>
                  <a:srgbClr val="C00000"/>
                </a:solidFill>
              </a:rPr>
              <a:t>as (select product, supplier from myview </a:t>
            </a:r>
          </a:p>
          <a:p>
            <a:pPr marL="0" indent="0">
              <a:spcBef>
                <a:spcPts val="0"/>
              </a:spcBef>
              <a:buNone/>
            </a:pPr>
            <a:r>
              <a:rPr lang="en-US" sz="2400" dirty="0">
                <a:solidFill>
                  <a:srgbClr val="C00000"/>
                </a:solidFill>
              </a:rPr>
              <a:t>      where supplier in ('A', 'C'));</a:t>
            </a:r>
          </a:p>
          <a:p>
            <a:pPr marL="0" indent="0">
              <a:spcBef>
                <a:spcPts val="2400"/>
              </a:spcBef>
              <a:buNone/>
            </a:pPr>
            <a:r>
              <a:rPr lang="en-US" sz="2400" dirty="0"/>
              <a:t>mysql&gt;</a:t>
            </a:r>
            <a:r>
              <a:rPr lang="en-US" sz="2400" dirty="0">
                <a:solidFill>
                  <a:srgbClr val="C00000"/>
                </a:solidFill>
              </a:rPr>
              <a:t> show full tables;</a:t>
            </a:r>
          </a:p>
        </p:txBody>
      </p:sp>
      <p:sp>
        <p:nvSpPr>
          <p:cNvPr id="4" name="Footer Placeholder 3">
            <a:extLst>
              <a:ext uri="{FF2B5EF4-FFF2-40B4-BE49-F238E27FC236}">
                <a16:creationId xmlns:a16="http://schemas.microsoft.com/office/drawing/2014/main" id="{FAB26229-7484-44CC-81B6-B3F759B5C0C6}"/>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8935033F-8A84-429D-AE0A-B7B929E19867}"/>
              </a:ext>
            </a:extLst>
          </p:cNvPr>
          <p:cNvSpPr>
            <a:spLocks noGrp="1"/>
          </p:cNvSpPr>
          <p:nvPr>
            <p:ph type="sldNum" sz="quarter" idx="12"/>
          </p:nvPr>
        </p:nvSpPr>
        <p:spPr/>
        <p:txBody>
          <a:bodyPr/>
          <a:lstStyle/>
          <a:p>
            <a:fld id="{A9CC7422-6785-4937-ADD4-925A9EA90A0C}" type="slidenum">
              <a:rPr lang="en-US" smtClean="0"/>
              <a:t>74</a:t>
            </a:fld>
            <a:endParaRPr lang="en-US"/>
          </a:p>
        </p:txBody>
      </p:sp>
      <p:sp>
        <p:nvSpPr>
          <p:cNvPr id="9" name="Rectangle 8">
            <a:extLst>
              <a:ext uri="{FF2B5EF4-FFF2-40B4-BE49-F238E27FC236}">
                <a16:creationId xmlns:a16="http://schemas.microsoft.com/office/drawing/2014/main" id="{253F1A6E-1284-4542-87A4-26C191082D79}"/>
              </a:ext>
            </a:extLst>
          </p:cNvPr>
          <p:cNvSpPr/>
          <p:nvPr/>
        </p:nvSpPr>
        <p:spPr>
          <a:xfrm>
            <a:off x="6245157" y="3740479"/>
            <a:ext cx="5946843" cy="2538387"/>
          </a:xfrm>
          <a:prstGeom prst="rect">
            <a:avLst/>
          </a:prstGeom>
        </p:spPr>
        <p:txBody>
          <a:bodyPr wrap="square">
            <a:spAutoFit/>
          </a:bodyPr>
          <a:lstStyle/>
          <a:p>
            <a:pPr>
              <a:lnSpc>
                <a:spcPct val="90000"/>
              </a:lnSpc>
            </a:pPr>
            <a:r>
              <a:rPr lang="en-US" sz="2200" dirty="0">
                <a:solidFill>
                  <a:srgbClr val="00B0F0"/>
                </a:solidFill>
                <a:latin typeface="Courier New" panose="02070309020205020404" pitchFamily="49" charset="0"/>
                <a:cs typeface="Courier New" panose="02070309020205020404" pitchFamily="49" charset="0"/>
              </a:rPr>
              <a:t>+-------------------+------------+</a:t>
            </a:r>
          </a:p>
          <a:p>
            <a:pPr>
              <a:lnSpc>
                <a:spcPct val="90000"/>
              </a:lnSpc>
            </a:pPr>
            <a:r>
              <a:rPr lang="en-US" sz="2200" dirty="0">
                <a:solidFill>
                  <a:srgbClr val="00B0F0"/>
                </a:solidFill>
                <a:latin typeface="Courier New" panose="02070309020205020404" pitchFamily="49" charset="0"/>
                <a:cs typeface="Courier New" panose="02070309020205020404" pitchFamily="49" charset="0"/>
              </a:rPr>
              <a:t>| Tables_in_myStore | Table_type |</a:t>
            </a:r>
          </a:p>
          <a:p>
            <a:pPr>
              <a:lnSpc>
                <a:spcPct val="90000"/>
              </a:lnSpc>
            </a:pPr>
            <a:r>
              <a:rPr lang="en-US" sz="2200" dirty="0">
                <a:solidFill>
                  <a:srgbClr val="00B0F0"/>
                </a:solidFill>
                <a:latin typeface="Courier New" panose="02070309020205020404" pitchFamily="49" charset="0"/>
                <a:cs typeface="Courier New" panose="02070309020205020404" pitchFamily="49" charset="0"/>
              </a:rPr>
              <a:t>+-------------------+------------+</a:t>
            </a:r>
          </a:p>
          <a:p>
            <a:pPr>
              <a:lnSpc>
                <a:spcPct val="90000"/>
              </a:lnSpc>
            </a:pPr>
            <a:r>
              <a:rPr lang="en-US" sz="2200" dirty="0">
                <a:solidFill>
                  <a:srgbClr val="00B0F0"/>
                </a:solidFill>
                <a:latin typeface="Courier New" panose="02070309020205020404" pitchFamily="49" charset="0"/>
                <a:cs typeface="Courier New" panose="02070309020205020404" pitchFamily="49" charset="0"/>
              </a:rPr>
              <a:t>| mysubview         | VIEW       |</a:t>
            </a:r>
          </a:p>
          <a:p>
            <a:pPr>
              <a:lnSpc>
                <a:spcPct val="90000"/>
              </a:lnSpc>
            </a:pPr>
            <a:r>
              <a:rPr lang="en-US" sz="2200" dirty="0">
                <a:solidFill>
                  <a:srgbClr val="00B0F0"/>
                </a:solidFill>
                <a:latin typeface="Courier New" panose="02070309020205020404" pitchFamily="49" charset="0"/>
                <a:cs typeface="Courier New" panose="02070309020205020404" pitchFamily="49" charset="0"/>
              </a:rPr>
              <a:t>| myview            | VIEW       |</a:t>
            </a:r>
          </a:p>
          <a:p>
            <a:pPr>
              <a:lnSpc>
                <a:spcPct val="90000"/>
              </a:lnSpc>
            </a:pPr>
            <a:r>
              <a:rPr lang="en-US" sz="2200" dirty="0">
                <a:solidFill>
                  <a:srgbClr val="00B0F0"/>
                </a:solidFill>
                <a:latin typeface="Courier New" panose="02070309020205020404" pitchFamily="49" charset="0"/>
                <a:cs typeface="Courier New" panose="02070309020205020404" pitchFamily="49" charset="0"/>
              </a:rPr>
              <a:t>| prices            | BASE TABLE |</a:t>
            </a:r>
          </a:p>
          <a:p>
            <a:pPr>
              <a:lnSpc>
                <a:spcPct val="90000"/>
              </a:lnSpc>
            </a:pPr>
            <a:r>
              <a:rPr lang="en-US" sz="2200" dirty="0">
                <a:solidFill>
                  <a:srgbClr val="00B0F0"/>
                </a:solidFill>
                <a:latin typeface="Courier New" panose="02070309020205020404" pitchFamily="49" charset="0"/>
                <a:cs typeface="Courier New" panose="02070309020205020404" pitchFamily="49" charset="0"/>
              </a:rPr>
              <a:t>| suppliers         | BASE TABLE |</a:t>
            </a:r>
          </a:p>
          <a:p>
            <a:pPr>
              <a:lnSpc>
                <a:spcPct val="90000"/>
              </a:lnSpc>
            </a:pPr>
            <a:r>
              <a:rPr lang="en-US" sz="2200" dirty="0">
                <a:solidFill>
                  <a:srgbClr val="00B0F0"/>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5393923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C12BC7-903B-4DE8-82FE-08E2D2DC021D}"/>
              </a:ext>
            </a:extLst>
          </p:cNvPr>
          <p:cNvSpPr>
            <a:spLocks noGrp="1"/>
          </p:cNvSpPr>
          <p:nvPr>
            <p:ph idx="1"/>
          </p:nvPr>
        </p:nvSpPr>
        <p:spPr>
          <a:xfrm>
            <a:off x="838200" y="622570"/>
            <a:ext cx="10515600" cy="5554393"/>
          </a:xfrm>
        </p:spPr>
        <p:txBody>
          <a:bodyPr>
            <a:normAutofit fontScale="92500" lnSpcReduction="10000"/>
          </a:bodyPr>
          <a:lstStyle/>
          <a:p>
            <a:r>
              <a:rPr lang="en-US" sz="2400" dirty="0"/>
              <a:t>Creating a view with different column names:</a:t>
            </a:r>
          </a:p>
          <a:p>
            <a:pPr marL="0" indent="0">
              <a:buNone/>
            </a:pPr>
            <a:r>
              <a:rPr lang="en-US" sz="2400" dirty="0"/>
              <a:t>mysql&gt; </a:t>
            </a:r>
            <a:r>
              <a:rPr lang="en-US" sz="2400" dirty="0">
                <a:solidFill>
                  <a:srgbClr val="C00000"/>
                </a:solidFill>
              </a:rPr>
              <a:t>create or replace view mysubview (item, source)</a:t>
            </a:r>
          </a:p>
          <a:p>
            <a:pPr marL="0" indent="0">
              <a:buNone/>
            </a:pPr>
            <a:r>
              <a:rPr lang="en-US" sz="2400" dirty="0">
                <a:solidFill>
                  <a:srgbClr val="C00000"/>
                </a:solidFill>
              </a:rPr>
              <a:t>as (select product, supplier from myview where supplier</a:t>
            </a:r>
          </a:p>
          <a:p>
            <a:pPr marL="0" indent="0">
              <a:buNone/>
            </a:pPr>
            <a:r>
              <a:rPr lang="en-US" sz="2400" dirty="0">
                <a:solidFill>
                  <a:srgbClr val="C00000"/>
                </a:solidFill>
              </a:rPr>
              <a:t> in ('A', 'C'));</a:t>
            </a:r>
          </a:p>
          <a:p>
            <a:endParaRPr lang="en-US" sz="2400" dirty="0"/>
          </a:p>
          <a:p>
            <a:pPr marL="0" indent="0">
              <a:buNone/>
            </a:pPr>
            <a:r>
              <a:rPr lang="en-US" sz="2400" dirty="0"/>
              <a:t>mysql&gt; </a:t>
            </a:r>
            <a:r>
              <a:rPr lang="en-US" sz="2400" dirty="0">
                <a:solidFill>
                  <a:srgbClr val="C00000"/>
                </a:solidFill>
              </a:rPr>
              <a:t>select * from mysubview;</a:t>
            </a:r>
          </a:p>
          <a:p>
            <a:pPr marL="0" indent="0">
              <a:buNone/>
            </a:pPr>
            <a:r>
              <a:rPr lang="en-US" sz="2400" dirty="0">
                <a:solidFill>
                  <a:srgbClr val="00B0F0"/>
                </a:solidFill>
                <a:latin typeface="Courier New" panose="02070309020205020404" pitchFamily="49" charset="0"/>
                <a:cs typeface="Courier New" panose="02070309020205020404" pitchFamily="49" charset="0"/>
              </a:rPr>
              <a:t>+--------+--------+</a:t>
            </a:r>
          </a:p>
          <a:p>
            <a:pPr marL="0" indent="0">
              <a:buNone/>
            </a:pPr>
            <a:r>
              <a:rPr lang="en-US" sz="2400" dirty="0">
                <a:solidFill>
                  <a:srgbClr val="00B0F0"/>
                </a:solidFill>
                <a:latin typeface="Courier New" panose="02070309020205020404" pitchFamily="49" charset="0"/>
                <a:cs typeface="Courier New" panose="02070309020205020404" pitchFamily="49" charset="0"/>
              </a:rPr>
              <a:t>| </a:t>
            </a:r>
            <a:r>
              <a:rPr lang="en-US" sz="2400" b="1" dirty="0">
                <a:solidFill>
                  <a:srgbClr val="00B0F0"/>
                </a:solidFill>
                <a:latin typeface="Courier New" panose="02070309020205020404" pitchFamily="49" charset="0"/>
                <a:cs typeface="Courier New" panose="02070309020205020404" pitchFamily="49" charset="0"/>
              </a:rPr>
              <a:t>item</a:t>
            </a:r>
            <a:r>
              <a:rPr lang="en-US" sz="2400" dirty="0">
                <a:solidFill>
                  <a:srgbClr val="00B0F0"/>
                </a:solidFill>
                <a:latin typeface="Courier New" panose="02070309020205020404" pitchFamily="49" charset="0"/>
                <a:cs typeface="Courier New" panose="02070309020205020404" pitchFamily="49" charset="0"/>
              </a:rPr>
              <a:t>   | </a:t>
            </a:r>
            <a:r>
              <a:rPr lang="en-US" sz="2400" b="1" dirty="0">
                <a:solidFill>
                  <a:srgbClr val="00B0F0"/>
                </a:solidFill>
                <a:latin typeface="Courier New" panose="02070309020205020404" pitchFamily="49" charset="0"/>
                <a:cs typeface="Courier New" panose="02070309020205020404" pitchFamily="49" charset="0"/>
              </a:rPr>
              <a:t>source</a:t>
            </a:r>
            <a:r>
              <a:rPr lang="en-US" sz="2400" dirty="0">
                <a:solidFill>
                  <a:srgbClr val="00B0F0"/>
                </a:solidFill>
                <a:latin typeface="Courier New" panose="02070309020205020404" pitchFamily="49" charset="0"/>
                <a:cs typeface="Courier New" panose="02070309020205020404" pitchFamily="49" charset="0"/>
              </a:rPr>
              <a:t> |</a:t>
            </a:r>
          </a:p>
          <a:p>
            <a:pPr marL="0" indent="0">
              <a:buNone/>
            </a:pPr>
            <a:r>
              <a:rPr lang="en-US" sz="2400" dirty="0">
                <a:solidFill>
                  <a:srgbClr val="00B0F0"/>
                </a:solidFill>
                <a:latin typeface="Courier New" panose="02070309020205020404" pitchFamily="49" charset="0"/>
                <a:cs typeface="Courier New" panose="02070309020205020404" pitchFamily="49" charset="0"/>
              </a:rPr>
              <a:t>+--------+--------+</a:t>
            </a:r>
          </a:p>
          <a:p>
            <a:pPr marL="0" indent="0">
              <a:buNone/>
            </a:pPr>
            <a:r>
              <a:rPr lang="en-US" sz="2400" dirty="0">
                <a:solidFill>
                  <a:srgbClr val="00B0F0"/>
                </a:solidFill>
                <a:latin typeface="Courier New" panose="02070309020205020404" pitchFamily="49" charset="0"/>
                <a:cs typeface="Courier New" panose="02070309020205020404" pitchFamily="49" charset="0"/>
              </a:rPr>
              <a:t>| apple  | A      |</a:t>
            </a:r>
          </a:p>
          <a:p>
            <a:pPr marL="0" indent="0">
              <a:buNone/>
            </a:pPr>
            <a:r>
              <a:rPr lang="en-US" sz="2400" dirty="0">
                <a:solidFill>
                  <a:srgbClr val="00B0F0"/>
                </a:solidFill>
                <a:latin typeface="Courier New" panose="02070309020205020404" pitchFamily="49" charset="0"/>
                <a:cs typeface="Courier New" panose="02070309020205020404" pitchFamily="49" charset="0"/>
              </a:rPr>
              <a:t>| orange | C      |</a:t>
            </a:r>
          </a:p>
          <a:p>
            <a:pPr marL="0" indent="0">
              <a:buNone/>
            </a:pPr>
            <a:r>
              <a:rPr lang="en-US" sz="2400" dirty="0">
                <a:solidFill>
                  <a:srgbClr val="00B0F0"/>
                </a:solidFill>
                <a:latin typeface="Courier New" panose="02070309020205020404" pitchFamily="49" charset="0"/>
                <a:cs typeface="Courier New" panose="02070309020205020404" pitchFamily="49" charset="0"/>
              </a:rPr>
              <a:t>| banana | C      |</a:t>
            </a:r>
          </a:p>
          <a:p>
            <a:pPr marL="0" indent="0">
              <a:buNone/>
            </a:pPr>
            <a:r>
              <a:rPr lang="en-US" sz="2400" dirty="0">
                <a:solidFill>
                  <a:srgbClr val="00B0F0"/>
                </a:solidFill>
                <a:latin typeface="Courier New" panose="02070309020205020404" pitchFamily="49" charset="0"/>
                <a:cs typeface="Courier New" panose="02070309020205020404" pitchFamily="49" charset="0"/>
              </a:rPr>
              <a:t>| banana | A      |</a:t>
            </a:r>
          </a:p>
          <a:p>
            <a:pPr marL="0" indent="0">
              <a:buNone/>
            </a:pPr>
            <a:r>
              <a:rPr lang="en-US" sz="2400" dirty="0">
                <a:solidFill>
                  <a:srgbClr val="00B0F0"/>
                </a:solidFill>
                <a:latin typeface="Courier New" panose="02070309020205020404" pitchFamily="49" charset="0"/>
                <a:cs typeface="Courier New" panose="02070309020205020404" pitchFamily="49" charset="0"/>
              </a:rPr>
              <a:t>+--------+--------+</a:t>
            </a:r>
          </a:p>
        </p:txBody>
      </p:sp>
      <p:sp>
        <p:nvSpPr>
          <p:cNvPr id="4" name="Footer Placeholder 3">
            <a:extLst>
              <a:ext uri="{FF2B5EF4-FFF2-40B4-BE49-F238E27FC236}">
                <a16:creationId xmlns:a16="http://schemas.microsoft.com/office/drawing/2014/main" id="{39B5E863-33B8-4398-BA57-C054BF109C00}"/>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A44E2783-91ED-4C32-9DAA-F7E49F25D23B}"/>
              </a:ext>
            </a:extLst>
          </p:cNvPr>
          <p:cNvSpPr>
            <a:spLocks noGrp="1"/>
          </p:cNvSpPr>
          <p:nvPr>
            <p:ph type="sldNum" sz="quarter" idx="12"/>
          </p:nvPr>
        </p:nvSpPr>
        <p:spPr/>
        <p:txBody>
          <a:bodyPr/>
          <a:lstStyle/>
          <a:p>
            <a:fld id="{A9CC7422-6785-4937-ADD4-925A9EA90A0C}" type="slidenum">
              <a:rPr lang="en-US" smtClean="0"/>
              <a:t>75</a:t>
            </a:fld>
            <a:endParaRPr lang="en-US"/>
          </a:p>
        </p:txBody>
      </p:sp>
    </p:spTree>
    <p:extLst>
      <p:ext uri="{BB962C8B-B14F-4D97-AF65-F5344CB8AC3E}">
        <p14:creationId xmlns:p14="http://schemas.microsoft.com/office/powerpoint/2010/main" val="235108412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D004-8284-4344-A57F-285040398324}"/>
              </a:ext>
            </a:extLst>
          </p:cNvPr>
          <p:cNvSpPr>
            <a:spLocks noGrp="1"/>
          </p:cNvSpPr>
          <p:nvPr>
            <p:ph type="title"/>
          </p:nvPr>
        </p:nvSpPr>
        <p:spPr/>
        <p:txBody>
          <a:bodyPr/>
          <a:lstStyle/>
          <a:p>
            <a:r>
              <a:rPr lang="en-US" dirty="0"/>
              <a:t>Subqueries</a:t>
            </a:r>
          </a:p>
        </p:txBody>
      </p:sp>
      <p:sp>
        <p:nvSpPr>
          <p:cNvPr id="3" name="Content Placeholder 2">
            <a:extLst>
              <a:ext uri="{FF2B5EF4-FFF2-40B4-BE49-F238E27FC236}">
                <a16:creationId xmlns:a16="http://schemas.microsoft.com/office/drawing/2014/main" id="{B220B427-C063-4896-BAC0-73821A53C14E}"/>
              </a:ext>
            </a:extLst>
          </p:cNvPr>
          <p:cNvSpPr>
            <a:spLocks noGrp="1"/>
          </p:cNvSpPr>
          <p:nvPr>
            <p:ph idx="1"/>
          </p:nvPr>
        </p:nvSpPr>
        <p:spPr/>
        <p:txBody>
          <a:bodyPr>
            <a:normAutofit/>
          </a:bodyPr>
          <a:lstStyle/>
          <a:p>
            <a:r>
              <a:rPr lang="en-US" sz="2400" dirty="0"/>
              <a:t>A </a:t>
            </a:r>
            <a:r>
              <a:rPr lang="en-US" sz="2400" dirty="0">
                <a:solidFill>
                  <a:srgbClr val="00B0F0"/>
                </a:solidFill>
              </a:rPr>
              <a:t>subquery</a:t>
            </a:r>
            <a:r>
              <a:rPr lang="en-US" sz="2400" dirty="0"/>
              <a:t> is a query that is nested within another query.</a:t>
            </a:r>
          </a:p>
          <a:p>
            <a:r>
              <a:rPr lang="en-US" sz="2400" dirty="0"/>
              <a:t>The query that contains the subquery is called the </a:t>
            </a:r>
            <a:r>
              <a:rPr lang="en-US" sz="2400" dirty="0">
                <a:solidFill>
                  <a:srgbClr val="00B0F0"/>
                </a:solidFill>
              </a:rPr>
              <a:t>outer query </a:t>
            </a:r>
            <a:r>
              <a:rPr lang="en-US" sz="2400" dirty="0"/>
              <a:t>and the subquery is called </a:t>
            </a:r>
            <a:r>
              <a:rPr lang="en-US" sz="2400" dirty="0">
                <a:solidFill>
                  <a:srgbClr val="00B0F0"/>
                </a:solidFill>
              </a:rPr>
              <a:t>inner query</a:t>
            </a:r>
            <a:r>
              <a:rPr lang="en-US" sz="2400" dirty="0"/>
              <a:t>. </a:t>
            </a:r>
          </a:p>
          <a:p>
            <a:r>
              <a:rPr lang="en-US" sz="2400" dirty="0"/>
              <a:t>A subquery can be used anywhere that an expression is used and must be closed in parentheses.</a:t>
            </a:r>
          </a:p>
          <a:p>
            <a:pPr marL="0" indent="0">
              <a:buNone/>
            </a:pPr>
            <a:r>
              <a:rPr lang="en-US" sz="2400" dirty="0">
                <a:solidFill>
                  <a:srgbClr val="C00000"/>
                </a:solidFill>
              </a:rPr>
              <a:t>SELECT fruit, supplier </a:t>
            </a:r>
          </a:p>
          <a:p>
            <a:pPr marL="0" indent="0">
              <a:buNone/>
            </a:pPr>
            <a:r>
              <a:rPr lang="en-US" sz="2400" dirty="0">
                <a:solidFill>
                  <a:srgbClr val="C00000"/>
                </a:solidFill>
              </a:rPr>
              <a:t>FROM suppliers </a:t>
            </a:r>
          </a:p>
          <a:p>
            <a:pPr marL="0" indent="0">
              <a:buNone/>
            </a:pPr>
            <a:r>
              <a:rPr lang="en-US" sz="2400" dirty="0">
                <a:solidFill>
                  <a:srgbClr val="C00000"/>
                </a:solidFill>
              </a:rPr>
              <a:t>WHERE fruit IN (SELECT product FROM prices WHERE price &gt;1);</a:t>
            </a:r>
          </a:p>
        </p:txBody>
      </p:sp>
      <p:sp>
        <p:nvSpPr>
          <p:cNvPr id="4" name="Footer Placeholder 3">
            <a:extLst>
              <a:ext uri="{FF2B5EF4-FFF2-40B4-BE49-F238E27FC236}">
                <a16:creationId xmlns:a16="http://schemas.microsoft.com/office/drawing/2014/main" id="{4F27233E-2FBD-47B5-A682-E0A1F2830FA2}"/>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215D0C30-A6F1-4DF9-A99C-3593DC309464}"/>
              </a:ext>
            </a:extLst>
          </p:cNvPr>
          <p:cNvSpPr>
            <a:spLocks noGrp="1"/>
          </p:cNvSpPr>
          <p:nvPr>
            <p:ph type="sldNum" sz="quarter" idx="12"/>
          </p:nvPr>
        </p:nvSpPr>
        <p:spPr/>
        <p:txBody>
          <a:bodyPr/>
          <a:lstStyle/>
          <a:p>
            <a:fld id="{A9CC7422-6785-4937-ADD4-925A9EA90A0C}" type="slidenum">
              <a:rPr lang="en-US" smtClean="0"/>
              <a:t>76</a:t>
            </a:fld>
            <a:endParaRPr lang="en-US"/>
          </a:p>
        </p:txBody>
      </p:sp>
    </p:spTree>
    <p:extLst>
      <p:ext uri="{BB962C8B-B14F-4D97-AF65-F5344CB8AC3E}">
        <p14:creationId xmlns:p14="http://schemas.microsoft.com/office/powerpoint/2010/main" val="7292666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FCDE50-4768-45EF-9D3C-C41360902F26}"/>
              </a:ext>
            </a:extLst>
          </p:cNvPr>
          <p:cNvSpPr>
            <a:spLocks noGrp="1"/>
          </p:cNvSpPr>
          <p:nvPr>
            <p:ph idx="1"/>
          </p:nvPr>
        </p:nvSpPr>
        <p:spPr>
          <a:xfrm>
            <a:off x="838200" y="398834"/>
            <a:ext cx="10515600" cy="6206247"/>
          </a:xfrm>
        </p:spPr>
        <p:txBody>
          <a:bodyPr>
            <a:normAutofit fontScale="92500" lnSpcReduction="10000"/>
          </a:bodyPr>
          <a:lstStyle/>
          <a:p>
            <a:r>
              <a:rPr lang="en-US" dirty="0"/>
              <a:t>Subqueries in the FROM clause:</a:t>
            </a:r>
          </a:p>
          <a:p>
            <a:pPr marL="0" indent="0">
              <a:spcBef>
                <a:spcPts val="1800"/>
              </a:spcBef>
              <a:buNone/>
            </a:pPr>
            <a:r>
              <a:rPr lang="en-US" sz="2400" dirty="0"/>
              <a:t>mysql&gt; </a:t>
            </a:r>
            <a:r>
              <a:rPr lang="en-US" sz="2400" dirty="0">
                <a:solidFill>
                  <a:srgbClr val="C00000"/>
                </a:solidFill>
              </a:rPr>
              <a:t>select max(available), min(available), floor(avg(available))</a:t>
            </a:r>
          </a:p>
          <a:p>
            <a:pPr marL="0" indent="0">
              <a:spcBef>
                <a:spcPts val="400"/>
              </a:spcBef>
              <a:buNone/>
            </a:pPr>
            <a:r>
              <a:rPr lang="en-US" sz="2400" dirty="0">
                <a:solidFill>
                  <a:srgbClr val="C00000"/>
                </a:solidFill>
              </a:rPr>
              <a:t>from ( select available from prices ) as items;</a:t>
            </a:r>
          </a:p>
          <a:p>
            <a:pPr marL="0" indent="0">
              <a:lnSpc>
                <a:spcPct val="100000"/>
              </a:lnSpc>
              <a:spcBef>
                <a:spcPts val="0"/>
              </a:spcBef>
              <a:buNone/>
            </a:pPr>
            <a:r>
              <a:rPr lang="en-US" sz="2400" dirty="0">
                <a:solidFill>
                  <a:srgbClr val="00B0F0"/>
                </a:solidFill>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2400" dirty="0">
                <a:solidFill>
                  <a:srgbClr val="00B0F0"/>
                </a:solidFill>
                <a:latin typeface="Courier New" panose="02070309020205020404" pitchFamily="49" charset="0"/>
                <a:cs typeface="Courier New" panose="02070309020205020404" pitchFamily="49" charset="0"/>
              </a:rPr>
              <a:t>| max(available) | min(available) | floor(avg(available)) |</a:t>
            </a:r>
          </a:p>
          <a:p>
            <a:pPr marL="0" indent="0">
              <a:lnSpc>
                <a:spcPct val="100000"/>
              </a:lnSpc>
              <a:spcBef>
                <a:spcPts val="0"/>
              </a:spcBef>
              <a:buNone/>
            </a:pPr>
            <a:r>
              <a:rPr lang="en-US" sz="2400" dirty="0">
                <a:solidFill>
                  <a:srgbClr val="00B0F0"/>
                </a:solidFill>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2400" dirty="0">
                <a:solidFill>
                  <a:srgbClr val="00B0F0"/>
                </a:solidFill>
                <a:latin typeface="Courier New" panose="02070309020205020404" pitchFamily="49" charset="0"/>
                <a:cs typeface="Courier New" panose="02070309020205020404" pitchFamily="49" charset="0"/>
              </a:rPr>
              <a:t>|            320 |             15 |                   162 |</a:t>
            </a:r>
          </a:p>
          <a:p>
            <a:pPr marL="0" indent="0">
              <a:lnSpc>
                <a:spcPct val="100000"/>
              </a:lnSpc>
              <a:spcBef>
                <a:spcPts val="0"/>
              </a:spcBef>
              <a:buNone/>
            </a:pPr>
            <a:r>
              <a:rPr lang="en-US" sz="2400" dirty="0">
                <a:solidFill>
                  <a:srgbClr val="00B0F0"/>
                </a:solidFill>
                <a:latin typeface="Courier New" panose="02070309020205020404" pitchFamily="49" charset="0"/>
                <a:cs typeface="Courier New" panose="02070309020205020404" pitchFamily="49" charset="0"/>
              </a:rPr>
              <a:t>+----------------+----------------+-----------------------+</a:t>
            </a:r>
          </a:p>
          <a:p>
            <a:pPr marL="0" indent="0">
              <a:spcBef>
                <a:spcPts val="1800"/>
              </a:spcBef>
              <a:buNone/>
            </a:pPr>
            <a:r>
              <a:rPr lang="en-US" sz="2400" dirty="0"/>
              <a:t>mysql&gt; </a:t>
            </a:r>
            <a:r>
              <a:rPr lang="en-US" sz="2400" dirty="0">
                <a:solidFill>
                  <a:srgbClr val="C00000"/>
                </a:solidFill>
              </a:rPr>
              <a:t>select max(total), min(total), floor(avg(total)) </a:t>
            </a:r>
          </a:p>
          <a:p>
            <a:pPr marL="0" indent="0">
              <a:spcBef>
                <a:spcPts val="400"/>
              </a:spcBef>
              <a:buNone/>
            </a:pPr>
            <a:r>
              <a:rPr lang="en-US" sz="2400" dirty="0">
                <a:solidFill>
                  <a:srgbClr val="C00000"/>
                </a:solidFill>
              </a:rPr>
              <a:t>              from (select product, avg(available) as total </a:t>
            </a:r>
          </a:p>
          <a:p>
            <a:pPr marL="0" indent="0">
              <a:spcBef>
                <a:spcPts val="400"/>
              </a:spcBef>
              <a:buNone/>
            </a:pPr>
            <a:r>
              <a:rPr lang="en-US" sz="2400" dirty="0">
                <a:solidFill>
                  <a:srgbClr val="C00000"/>
                </a:solidFill>
              </a:rPr>
              <a:t>                         from prices join suppliers </a:t>
            </a:r>
          </a:p>
          <a:p>
            <a:pPr marL="0" indent="0">
              <a:spcBef>
                <a:spcPts val="400"/>
              </a:spcBef>
              <a:buNone/>
            </a:pPr>
            <a:r>
              <a:rPr lang="en-US" sz="2400" dirty="0">
                <a:solidFill>
                  <a:srgbClr val="C00000"/>
                </a:solidFill>
              </a:rPr>
              <a:t>                         on product=fruit </a:t>
            </a:r>
          </a:p>
          <a:p>
            <a:pPr marL="0" indent="0">
              <a:spcBef>
                <a:spcPts val="400"/>
              </a:spcBef>
              <a:buNone/>
            </a:pPr>
            <a:r>
              <a:rPr lang="en-US" sz="2400" dirty="0">
                <a:solidFill>
                  <a:srgbClr val="C00000"/>
                </a:solidFill>
              </a:rPr>
              <a:t>                          group by product) as items;</a:t>
            </a:r>
          </a:p>
          <a:p>
            <a:pPr marL="0" indent="0">
              <a:lnSpc>
                <a:spcPct val="100000"/>
              </a:lnSpc>
              <a:buNone/>
            </a:pPr>
            <a:r>
              <a:rPr lang="en-US" sz="2400" dirty="0">
                <a:solidFill>
                  <a:srgbClr val="00B0F0"/>
                </a:solidFill>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2400" dirty="0">
                <a:solidFill>
                  <a:srgbClr val="00B0F0"/>
                </a:solidFill>
                <a:latin typeface="Courier New" panose="02070309020205020404" pitchFamily="49" charset="0"/>
                <a:cs typeface="Courier New" panose="02070309020205020404" pitchFamily="49" charset="0"/>
              </a:rPr>
              <a:t>| max(total) | min(total) | floor(avg(total)) |</a:t>
            </a:r>
          </a:p>
          <a:p>
            <a:pPr marL="0" indent="0">
              <a:lnSpc>
                <a:spcPct val="100000"/>
              </a:lnSpc>
              <a:spcBef>
                <a:spcPts val="0"/>
              </a:spcBef>
              <a:buNone/>
            </a:pPr>
            <a:r>
              <a:rPr lang="en-US" sz="2400" dirty="0">
                <a:solidFill>
                  <a:srgbClr val="00B0F0"/>
                </a:solidFill>
                <a:latin typeface="Courier New" panose="02070309020205020404" pitchFamily="49" charset="0"/>
                <a:cs typeface="Courier New" panose="02070309020205020404" pitchFamily="49" charset="0"/>
              </a:rPr>
              <a:t>+------------+------------+-------------------+</a:t>
            </a:r>
          </a:p>
          <a:p>
            <a:pPr marL="0" indent="0">
              <a:lnSpc>
                <a:spcPct val="100000"/>
              </a:lnSpc>
              <a:spcBef>
                <a:spcPts val="0"/>
              </a:spcBef>
              <a:buNone/>
            </a:pPr>
            <a:r>
              <a:rPr lang="en-US" sz="2400" dirty="0">
                <a:solidFill>
                  <a:srgbClr val="00B0F0"/>
                </a:solidFill>
                <a:latin typeface="Courier New" panose="02070309020205020404" pitchFamily="49" charset="0"/>
                <a:cs typeface="Courier New" panose="02070309020205020404" pitchFamily="49" charset="0"/>
              </a:rPr>
              <a:t>|   320.0000 |    15.0000 |               143 |</a:t>
            </a:r>
          </a:p>
          <a:p>
            <a:pPr marL="0" indent="0">
              <a:lnSpc>
                <a:spcPct val="100000"/>
              </a:lnSpc>
              <a:spcBef>
                <a:spcPts val="0"/>
              </a:spcBef>
              <a:buNone/>
            </a:pPr>
            <a:r>
              <a:rPr lang="en-US" sz="2400" dirty="0">
                <a:solidFill>
                  <a:srgbClr val="00B0F0"/>
                </a:solidFill>
                <a:latin typeface="Courier New" panose="02070309020205020404" pitchFamily="49" charset="0"/>
                <a:cs typeface="Courier New" panose="02070309020205020404" pitchFamily="49" charset="0"/>
              </a:rPr>
              <a:t>+------------+------------+-------------------+</a:t>
            </a:r>
          </a:p>
        </p:txBody>
      </p:sp>
      <p:sp>
        <p:nvSpPr>
          <p:cNvPr id="4" name="Footer Placeholder 3">
            <a:extLst>
              <a:ext uri="{FF2B5EF4-FFF2-40B4-BE49-F238E27FC236}">
                <a16:creationId xmlns:a16="http://schemas.microsoft.com/office/drawing/2014/main" id="{BC248DF3-F585-489A-9C83-E5A8683EAC48}"/>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F2AC9908-A798-4070-8F15-AC4F85475C76}"/>
              </a:ext>
            </a:extLst>
          </p:cNvPr>
          <p:cNvSpPr>
            <a:spLocks noGrp="1"/>
          </p:cNvSpPr>
          <p:nvPr>
            <p:ph type="sldNum" sz="quarter" idx="12"/>
          </p:nvPr>
        </p:nvSpPr>
        <p:spPr/>
        <p:txBody>
          <a:bodyPr/>
          <a:lstStyle/>
          <a:p>
            <a:fld id="{A9CC7422-6785-4937-ADD4-925A9EA90A0C}" type="slidenum">
              <a:rPr lang="en-US" smtClean="0"/>
              <a:t>77</a:t>
            </a:fld>
            <a:endParaRPr lang="en-US"/>
          </a:p>
        </p:txBody>
      </p:sp>
    </p:spTree>
    <p:extLst>
      <p:ext uri="{BB962C8B-B14F-4D97-AF65-F5344CB8AC3E}">
        <p14:creationId xmlns:p14="http://schemas.microsoft.com/office/powerpoint/2010/main" val="19139744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9492" y="469694"/>
            <a:ext cx="10515600" cy="1134215"/>
          </a:xfrm>
        </p:spPr>
        <p:txBody>
          <a:bodyPr>
            <a:normAutofit/>
          </a:bodyPr>
          <a:lstStyle/>
          <a:p>
            <a:r>
              <a:rPr lang="en-US" sz="3600" dirty="0"/>
              <a:t>Implementing Inner Join Operations using MapReduce</a:t>
            </a:r>
          </a:p>
        </p:txBody>
      </p:sp>
      <p:sp>
        <p:nvSpPr>
          <p:cNvPr id="3" name="Content Placeholder 2"/>
          <p:cNvSpPr>
            <a:spLocks noGrp="1"/>
          </p:cNvSpPr>
          <p:nvPr>
            <p:ph idx="1"/>
          </p:nvPr>
        </p:nvSpPr>
        <p:spPr>
          <a:xfrm>
            <a:off x="579492" y="1843260"/>
            <a:ext cx="9039330" cy="4378308"/>
          </a:xfrm>
        </p:spPr>
        <p:txBody>
          <a:bodyPr>
            <a:normAutofit/>
          </a:bodyPr>
          <a:lstStyle/>
          <a:p>
            <a:r>
              <a:rPr lang="en-US" sz="2400" dirty="0"/>
              <a:t>We want to find all the suppliers for each product in the table prices.</a:t>
            </a:r>
          </a:p>
          <a:p>
            <a:pPr>
              <a:spcBef>
                <a:spcPts val="1800"/>
              </a:spcBef>
            </a:pPr>
            <a:r>
              <a:rPr lang="en-US" sz="2400" dirty="0"/>
              <a:t>In SQL, this would obtained with:</a:t>
            </a:r>
          </a:p>
          <a:p>
            <a:pPr marL="0" indent="0">
              <a:spcBef>
                <a:spcPts val="400"/>
              </a:spcBef>
              <a:buNone/>
            </a:pPr>
            <a:r>
              <a:rPr lang="en-US" sz="2400" dirty="0"/>
              <a:t>	</a:t>
            </a:r>
            <a:r>
              <a:rPr lang="en-US" sz="2400" dirty="0">
                <a:solidFill>
                  <a:srgbClr val="C00000"/>
                </a:solidFill>
              </a:rPr>
              <a:t>select product, supplier </a:t>
            </a:r>
          </a:p>
          <a:p>
            <a:pPr marL="0" indent="0">
              <a:spcBef>
                <a:spcPts val="400"/>
              </a:spcBef>
              <a:buNone/>
            </a:pPr>
            <a:r>
              <a:rPr lang="en-US" sz="2400" dirty="0">
                <a:solidFill>
                  <a:srgbClr val="C00000"/>
                </a:solidFill>
              </a:rPr>
              <a:t>	from prices join suppliers</a:t>
            </a:r>
          </a:p>
          <a:p>
            <a:pPr marL="0" indent="0">
              <a:spcBef>
                <a:spcPts val="400"/>
              </a:spcBef>
              <a:buNone/>
            </a:pPr>
            <a:r>
              <a:rPr lang="en-US" sz="2400" dirty="0">
                <a:solidFill>
                  <a:srgbClr val="C00000"/>
                </a:solidFill>
              </a:rPr>
              <a:t>	on product = fruit ;</a:t>
            </a:r>
          </a:p>
          <a:p>
            <a:pPr>
              <a:spcBef>
                <a:spcPts val="1800"/>
              </a:spcBef>
            </a:pPr>
            <a:r>
              <a:rPr lang="en-US" sz="2400" dirty="0"/>
              <a:t>The code in </a:t>
            </a:r>
            <a:r>
              <a:rPr lang="en-US" sz="2400" dirty="0">
                <a:solidFill>
                  <a:srgbClr val="00B0F0"/>
                </a:solidFill>
              </a:rPr>
              <a:t>mr.py</a:t>
            </a:r>
            <a:r>
              <a:rPr lang="en-US" sz="2400" dirty="0"/>
              <a:t> in the next few slides implements</a:t>
            </a:r>
          </a:p>
          <a:p>
            <a:pPr marL="0" indent="0">
              <a:spcBef>
                <a:spcPts val="0"/>
              </a:spcBef>
              <a:buNone/>
            </a:pPr>
            <a:r>
              <a:rPr lang="en-US" sz="2400" dirty="0"/>
              <a:t>an inner join operation on the files prices and suppliers, </a:t>
            </a:r>
          </a:p>
          <a:p>
            <a:pPr marL="0" indent="0">
              <a:spcBef>
                <a:spcPts val="0"/>
              </a:spcBef>
              <a:buNone/>
            </a:pPr>
            <a:r>
              <a:rPr lang="en-US" sz="2400" dirty="0"/>
              <a:t>using one MRStep.</a:t>
            </a:r>
          </a:p>
          <a:p>
            <a:pPr marL="0" indent="0">
              <a:spcBef>
                <a:spcPts val="0"/>
              </a:spcBef>
              <a:buNone/>
            </a:pPr>
            <a:endParaRPr lang="en-US" sz="2400" dirty="0"/>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78</a:t>
            </a:fld>
            <a:endParaRPr lang="en-US"/>
          </a:p>
        </p:txBody>
      </p:sp>
      <p:sp>
        <p:nvSpPr>
          <p:cNvPr id="6" name="Rectangle 5">
            <a:extLst>
              <a:ext uri="{FF2B5EF4-FFF2-40B4-BE49-F238E27FC236}">
                <a16:creationId xmlns:a16="http://schemas.microsoft.com/office/drawing/2014/main" id="{A6F73198-E282-41C2-BFAF-0F312A3A34F2}"/>
              </a:ext>
            </a:extLst>
          </p:cNvPr>
          <p:cNvSpPr/>
          <p:nvPr/>
        </p:nvSpPr>
        <p:spPr>
          <a:xfrm>
            <a:off x="7891305" y="2399773"/>
            <a:ext cx="3895411" cy="3477875"/>
          </a:xfrm>
          <a:prstGeom prst="rect">
            <a:avLst/>
          </a:prstGeom>
        </p:spPr>
        <p:txBody>
          <a:bodyPr wrap="square">
            <a:spAutoFit/>
          </a:bodyPr>
          <a:lstStyle/>
          <a:p>
            <a:r>
              <a:rPr lang="en-US" sz="2200" dirty="0">
                <a:solidFill>
                  <a:srgbClr val="00B0F0"/>
                </a:solidFill>
                <a:latin typeface="Courier New" panose="02070309020205020404" pitchFamily="49" charset="0"/>
                <a:cs typeface="Courier New" panose="02070309020205020404" pitchFamily="49" charset="0"/>
              </a:rPr>
              <a:t>+---------+----------+</a:t>
            </a:r>
          </a:p>
          <a:p>
            <a:r>
              <a:rPr lang="en-US" sz="2200" dirty="0">
                <a:solidFill>
                  <a:srgbClr val="00B0F0"/>
                </a:solidFill>
                <a:latin typeface="Courier New" panose="02070309020205020404" pitchFamily="49" charset="0"/>
                <a:cs typeface="Courier New" panose="02070309020205020404" pitchFamily="49" charset="0"/>
              </a:rPr>
              <a:t>| product | supplier |</a:t>
            </a:r>
          </a:p>
          <a:p>
            <a:r>
              <a:rPr lang="en-US" sz="2200" dirty="0">
                <a:solidFill>
                  <a:srgbClr val="00B0F0"/>
                </a:solidFill>
                <a:latin typeface="Courier New" panose="02070309020205020404" pitchFamily="49" charset="0"/>
                <a:cs typeface="Courier New" panose="02070309020205020404" pitchFamily="49" charset="0"/>
              </a:rPr>
              <a:t>+---------+----------+</a:t>
            </a:r>
          </a:p>
          <a:p>
            <a:r>
              <a:rPr lang="en-US" sz="2200" dirty="0">
                <a:solidFill>
                  <a:srgbClr val="00B0F0"/>
                </a:solidFill>
                <a:latin typeface="Courier New" panose="02070309020205020404" pitchFamily="49" charset="0"/>
                <a:cs typeface="Courier New" panose="02070309020205020404" pitchFamily="49" charset="0"/>
              </a:rPr>
              <a:t>| banana  | A        |</a:t>
            </a:r>
          </a:p>
          <a:p>
            <a:r>
              <a:rPr lang="en-US" sz="2200" dirty="0">
                <a:solidFill>
                  <a:srgbClr val="00B0F0"/>
                </a:solidFill>
                <a:latin typeface="Courier New" panose="02070309020205020404" pitchFamily="49" charset="0"/>
                <a:cs typeface="Courier New" panose="02070309020205020404" pitchFamily="49" charset="0"/>
              </a:rPr>
              <a:t>| kiwi    | B        |</a:t>
            </a:r>
          </a:p>
          <a:p>
            <a:r>
              <a:rPr lang="en-US" sz="2200" dirty="0">
                <a:solidFill>
                  <a:srgbClr val="00B0F0"/>
                </a:solidFill>
                <a:latin typeface="Courier New" panose="02070309020205020404" pitchFamily="49" charset="0"/>
                <a:cs typeface="Courier New" panose="02070309020205020404" pitchFamily="49" charset="0"/>
              </a:rPr>
              <a:t>| orange  | C        |</a:t>
            </a:r>
          </a:p>
          <a:p>
            <a:r>
              <a:rPr lang="en-US" sz="2200" dirty="0">
                <a:solidFill>
                  <a:srgbClr val="00B0F0"/>
                </a:solidFill>
                <a:latin typeface="Courier New" panose="02070309020205020404" pitchFamily="49" charset="0"/>
                <a:cs typeface="Courier New" panose="02070309020205020404" pitchFamily="49" charset="0"/>
              </a:rPr>
              <a:t>| apple   | B        |</a:t>
            </a:r>
          </a:p>
          <a:p>
            <a:r>
              <a:rPr lang="en-US" sz="2200" dirty="0">
                <a:solidFill>
                  <a:srgbClr val="00B0F0"/>
                </a:solidFill>
                <a:latin typeface="Courier New" panose="02070309020205020404" pitchFamily="49" charset="0"/>
                <a:cs typeface="Courier New" panose="02070309020205020404" pitchFamily="49" charset="0"/>
              </a:rPr>
              <a:t>| banana  | C        |</a:t>
            </a:r>
          </a:p>
          <a:p>
            <a:r>
              <a:rPr lang="en-US" sz="2200" dirty="0">
                <a:solidFill>
                  <a:srgbClr val="00B0F0"/>
                </a:solidFill>
                <a:latin typeface="Courier New" panose="02070309020205020404" pitchFamily="49" charset="0"/>
                <a:cs typeface="Courier New" panose="02070309020205020404" pitchFamily="49" charset="0"/>
              </a:rPr>
              <a:t>| apple   | A        |</a:t>
            </a:r>
          </a:p>
          <a:p>
            <a:r>
              <a:rPr lang="en-US" sz="2200" dirty="0">
                <a:solidFill>
                  <a:srgbClr val="00B0F0"/>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21628068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5E301B-5BE0-4A87-8FF7-63F111E20A65}"/>
              </a:ext>
            </a:extLst>
          </p:cNvPr>
          <p:cNvSpPr>
            <a:spLocks noGrp="1"/>
          </p:cNvSpPr>
          <p:nvPr>
            <p:ph idx="1"/>
          </p:nvPr>
        </p:nvSpPr>
        <p:spPr>
          <a:xfrm>
            <a:off x="994786" y="932563"/>
            <a:ext cx="9344967" cy="4351338"/>
          </a:xfrm>
        </p:spPr>
        <p:txBody>
          <a:bodyPr>
            <a:normAutofit/>
          </a:bodyPr>
          <a:lstStyle/>
          <a:p>
            <a:pPr lvl="0">
              <a:spcBef>
                <a:spcPts val="2400"/>
              </a:spcBef>
            </a:pPr>
            <a:r>
              <a:rPr lang="en-US" sz="2400" dirty="0">
                <a:solidFill>
                  <a:prstClr val="black"/>
                </a:solidFill>
              </a:rPr>
              <a:t>The code in </a:t>
            </a:r>
            <a:r>
              <a:rPr lang="en-US" sz="2400" dirty="0">
                <a:solidFill>
                  <a:srgbClr val="00B0F0"/>
                </a:solidFill>
              </a:rPr>
              <a:t>mr2.py </a:t>
            </a:r>
            <a:r>
              <a:rPr lang="en-US" sz="2400" dirty="0">
                <a:solidFill>
                  <a:prstClr val="black"/>
                </a:solidFill>
              </a:rPr>
              <a:t>is an extension of </a:t>
            </a:r>
            <a:r>
              <a:rPr lang="en-US" sz="2400" dirty="0">
                <a:solidFill>
                  <a:srgbClr val="00B0F0"/>
                </a:solidFill>
              </a:rPr>
              <a:t>mr.py</a:t>
            </a:r>
            <a:r>
              <a:rPr lang="en-US" sz="2400" dirty="0">
                <a:solidFill>
                  <a:prstClr val="black"/>
                </a:solidFill>
              </a:rPr>
              <a:t>, where we want to find </a:t>
            </a:r>
          </a:p>
          <a:p>
            <a:pPr marL="0" lvl="0" indent="0">
              <a:spcBef>
                <a:spcPts val="0"/>
              </a:spcBef>
              <a:buNone/>
            </a:pPr>
            <a:r>
              <a:rPr lang="en-US" sz="2400" dirty="0">
                <a:solidFill>
                  <a:prstClr val="black"/>
                </a:solidFill>
              </a:rPr>
              <a:t>the number of suppliers for each product in the table prices. </a:t>
            </a:r>
          </a:p>
          <a:p>
            <a:pPr lvl="0">
              <a:spcBef>
                <a:spcPts val="2400"/>
              </a:spcBef>
            </a:pPr>
            <a:r>
              <a:rPr lang="en-US" sz="2400" dirty="0">
                <a:solidFill>
                  <a:prstClr val="black"/>
                </a:solidFill>
              </a:rPr>
              <a:t>The code is implemented as two sequential steps of Mapreduce.</a:t>
            </a:r>
          </a:p>
          <a:p>
            <a:pPr lvl="0">
              <a:spcBef>
                <a:spcPts val="2400"/>
              </a:spcBef>
            </a:pPr>
            <a:r>
              <a:rPr lang="en-US" sz="2400" dirty="0">
                <a:solidFill>
                  <a:prstClr val="black"/>
                </a:solidFill>
              </a:rPr>
              <a:t>In SQL, the query is:</a:t>
            </a:r>
            <a:endParaRPr lang="en-US" sz="2400" dirty="0"/>
          </a:p>
          <a:p>
            <a:pPr marL="0" indent="0">
              <a:buNone/>
            </a:pPr>
            <a:r>
              <a:rPr lang="en-US" sz="2400" dirty="0"/>
              <a:t>mysql&gt; </a:t>
            </a:r>
            <a:r>
              <a:rPr lang="en-US" sz="2400" dirty="0">
                <a:solidFill>
                  <a:srgbClr val="C00000"/>
                </a:solidFill>
              </a:rPr>
              <a:t>select product, count(supplier) </a:t>
            </a:r>
          </a:p>
          <a:p>
            <a:pPr marL="0" indent="0">
              <a:spcBef>
                <a:spcPts val="300"/>
              </a:spcBef>
              <a:buNone/>
            </a:pPr>
            <a:r>
              <a:rPr lang="en-US" sz="2400" dirty="0">
                <a:solidFill>
                  <a:srgbClr val="C00000"/>
                </a:solidFill>
              </a:rPr>
              <a:t>from (select product, supplier </a:t>
            </a:r>
          </a:p>
          <a:p>
            <a:pPr marL="0" indent="0">
              <a:spcBef>
                <a:spcPts val="300"/>
              </a:spcBef>
              <a:buNone/>
            </a:pPr>
            <a:r>
              <a:rPr lang="en-US" sz="2400" dirty="0">
                <a:solidFill>
                  <a:srgbClr val="C00000"/>
                </a:solidFill>
              </a:rPr>
              <a:t>           from prices join suppliers </a:t>
            </a:r>
          </a:p>
          <a:p>
            <a:pPr marL="0" indent="0">
              <a:spcBef>
                <a:spcPts val="300"/>
              </a:spcBef>
              <a:buNone/>
            </a:pPr>
            <a:r>
              <a:rPr lang="en-US" sz="2400" dirty="0">
                <a:solidFill>
                  <a:srgbClr val="C00000"/>
                </a:solidFill>
              </a:rPr>
              <a:t>           on product = fruit) as tbl </a:t>
            </a:r>
          </a:p>
          <a:p>
            <a:pPr marL="0" indent="0">
              <a:spcBef>
                <a:spcPts val="300"/>
              </a:spcBef>
              <a:buNone/>
            </a:pPr>
            <a:r>
              <a:rPr lang="en-US" sz="2400" dirty="0">
                <a:solidFill>
                  <a:srgbClr val="C00000"/>
                </a:solidFill>
              </a:rPr>
              <a:t>group by product;</a:t>
            </a:r>
          </a:p>
        </p:txBody>
      </p:sp>
      <p:sp>
        <p:nvSpPr>
          <p:cNvPr id="4" name="Footer Placeholder 3">
            <a:extLst>
              <a:ext uri="{FF2B5EF4-FFF2-40B4-BE49-F238E27FC236}">
                <a16:creationId xmlns:a16="http://schemas.microsoft.com/office/drawing/2014/main" id="{537EB00F-01BC-4457-BDDC-47C0A8B34DE0}"/>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9754727D-F1B4-4186-B7D5-42E0BB33B4EF}"/>
              </a:ext>
            </a:extLst>
          </p:cNvPr>
          <p:cNvSpPr>
            <a:spLocks noGrp="1"/>
          </p:cNvSpPr>
          <p:nvPr>
            <p:ph type="sldNum" sz="quarter" idx="12"/>
          </p:nvPr>
        </p:nvSpPr>
        <p:spPr/>
        <p:txBody>
          <a:bodyPr/>
          <a:lstStyle/>
          <a:p>
            <a:fld id="{A9CC7422-6785-4937-ADD4-925A9EA90A0C}" type="slidenum">
              <a:rPr lang="en-US" smtClean="0"/>
              <a:t>79</a:t>
            </a:fld>
            <a:endParaRPr lang="en-US"/>
          </a:p>
        </p:txBody>
      </p:sp>
      <p:sp>
        <p:nvSpPr>
          <p:cNvPr id="6" name="Rectangle 5">
            <a:extLst>
              <a:ext uri="{FF2B5EF4-FFF2-40B4-BE49-F238E27FC236}">
                <a16:creationId xmlns:a16="http://schemas.microsoft.com/office/drawing/2014/main" id="{A4BCF3CB-8826-4691-A337-EE22C03C5673}"/>
              </a:ext>
            </a:extLst>
          </p:cNvPr>
          <p:cNvSpPr/>
          <p:nvPr/>
        </p:nvSpPr>
        <p:spPr>
          <a:xfrm>
            <a:off x="6611396" y="2676774"/>
            <a:ext cx="5194997" cy="2800767"/>
          </a:xfrm>
          <a:prstGeom prst="rect">
            <a:avLst/>
          </a:prstGeom>
        </p:spPr>
        <p:txBody>
          <a:bodyPr wrap="square">
            <a:spAutoFit/>
          </a:bodyPr>
          <a:lstStyle/>
          <a:p>
            <a:r>
              <a:rPr lang="en-US" sz="2200" dirty="0">
                <a:solidFill>
                  <a:srgbClr val="00B0F0"/>
                </a:solidFill>
                <a:latin typeface="Courier New" panose="02070309020205020404" pitchFamily="49" charset="0"/>
                <a:cs typeface="Courier New" panose="02070309020205020404" pitchFamily="49" charset="0"/>
              </a:rPr>
              <a:t>+---------+-----------------+</a:t>
            </a:r>
          </a:p>
          <a:p>
            <a:r>
              <a:rPr lang="en-US" sz="2200" dirty="0">
                <a:solidFill>
                  <a:srgbClr val="00B0F0"/>
                </a:solidFill>
                <a:latin typeface="Courier New" panose="02070309020205020404" pitchFamily="49" charset="0"/>
                <a:cs typeface="Courier New" panose="02070309020205020404" pitchFamily="49" charset="0"/>
              </a:rPr>
              <a:t>| product | count(supplier) |</a:t>
            </a:r>
          </a:p>
          <a:p>
            <a:r>
              <a:rPr lang="en-US" sz="2200" dirty="0">
                <a:solidFill>
                  <a:srgbClr val="00B0F0"/>
                </a:solidFill>
                <a:latin typeface="Courier New" panose="02070309020205020404" pitchFamily="49" charset="0"/>
                <a:cs typeface="Courier New" panose="02070309020205020404" pitchFamily="49" charset="0"/>
              </a:rPr>
              <a:t>+---------+-----------------+</a:t>
            </a:r>
          </a:p>
          <a:p>
            <a:r>
              <a:rPr lang="en-US" sz="2200" dirty="0">
                <a:solidFill>
                  <a:srgbClr val="00B0F0"/>
                </a:solidFill>
                <a:latin typeface="Courier New" panose="02070309020205020404" pitchFamily="49" charset="0"/>
                <a:cs typeface="Courier New" panose="02070309020205020404" pitchFamily="49" charset="0"/>
              </a:rPr>
              <a:t>| banana  |               2 |</a:t>
            </a:r>
          </a:p>
          <a:p>
            <a:r>
              <a:rPr lang="en-US" sz="2200" dirty="0">
                <a:solidFill>
                  <a:srgbClr val="00B0F0"/>
                </a:solidFill>
                <a:latin typeface="Courier New" panose="02070309020205020404" pitchFamily="49" charset="0"/>
                <a:cs typeface="Courier New" panose="02070309020205020404" pitchFamily="49" charset="0"/>
              </a:rPr>
              <a:t>| kiwi    |               1 |</a:t>
            </a:r>
          </a:p>
          <a:p>
            <a:r>
              <a:rPr lang="en-US" sz="2200" dirty="0">
                <a:solidFill>
                  <a:srgbClr val="00B0F0"/>
                </a:solidFill>
                <a:latin typeface="Courier New" panose="02070309020205020404" pitchFamily="49" charset="0"/>
                <a:cs typeface="Courier New" panose="02070309020205020404" pitchFamily="49" charset="0"/>
              </a:rPr>
              <a:t>| orange  |               1 |</a:t>
            </a:r>
          </a:p>
          <a:p>
            <a:r>
              <a:rPr lang="en-US" sz="2200" dirty="0">
                <a:solidFill>
                  <a:srgbClr val="00B0F0"/>
                </a:solidFill>
                <a:latin typeface="Courier New" panose="02070309020205020404" pitchFamily="49" charset="0"/>
                <a:cs typeface="Courier New" panose="02070309020205020404" pitchFamily="49" charset="0"/>
              </a:rPr>
              <a:t>| apple   |               2 |</a:t>
            </a:r>
          </a:p>
          <a:p>
            <a:r>
              <a:rPr lang="en-US" sz="2200" dirty="0">
                <a:solidFill>
                  <a:srgbClr val="00B0F0"/>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705686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12843"/>
          </a:xfrm>
        </p:spPr>
        <p:txBody>
          <a:bodyPr/>
          <a:lstStyle/>
          <a:p>
            <a:r>
              <a:rPr lang="en-US" dirty="0"/>
              <a:t>HDFS</a:t>
            </a:r>
          </a:p>
        </p:txBody>
      </p:sp>
      <p:sp>
        <p:nvSpPr>
          <p:cNvPr id="3" name="Content Placeholder 2"/>
          <p:cNvSpPr>
            <a:spLocks noGrp="1"/>
          </p:cNvSpPr>
          <p:nvPr>
            <p:ph idx="1"/>
          </p:nvPr>
        </p:nvSpPr>
        <p:spPr>
          <a:xfrm>
            <a:off x="596461" y="1439917"/>
            <a:ext cx="9497602" cy="599090"/>
          </a:xfrm>
        </p:spPr>
        <p:txBody>
          <a:bodyPr/>
          <a:lstStyle/>
          <a:p>
            <a:pPr marL="0" indent="0">
              <a:buNone/>
            </a:pPr>
            <a:r>
              <a:rPr lang="en-US" dirty="0"/>
              <a:t>The main components of HDFS are: NameNode and DataNode.</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8</a:t>
            </a:fld>
            <a:endParaRPr lang="en-US"/>
          </a:p>
        </p:txBody>
      </p:sp>
      <p:pic>
        <p:nvPicPr>
          <p:cNvPr id="6" name="Picture 5"/>
          <p:cNvPicPr>
            <a:picLocks noChangeAspect="1"/>
          </p:cNvPicPr>
          <p:nvPr/>
        </p:nvPicPr>
        <p:blipFill>
          <a:blip r:embed="rId2"/>
          <a:stretch>
            <a:fillRect/>
          </a:stretch>
        </p:blipFill>
        <p:spPr>
          <a:xfrm>
            <a:off x="596461" y="2039007"/>
            <a:ext cx="10601001" cy="4499905"/>
          </a:xfrm>
          <a:prstGeom prst="rect">
            <a:avLst/>
          </a:prstGeom>
        </p:spPr>
      </p:pic>
    </p:spTree>
    <p:extLst>
      <p:ext uri="{BB962C8B-B14F-4D97-AF65-F5344CB8AC3E}">
        <p14:creationId xmlns:p14="http://schemas.microsoft.com/office/powerpoint/2010/main" val="309190857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3109E-7D47-4F37-9892-FC7ED7960C22}"/>
              </a:ext>
            </a:extLst>
          </p:cNvPr>
          <p:cNvSpPr>
            <a:spLocks noGrp="1"/>
          </p:cNvSpPr>
          <p:nvPr>
            <p:ph type="title"/>
          </p:nvPr>
        </p:nvSpPr>
        <p:spPr>
          <a:xfrm>
            <a:off x="838200" y="365125"/>
            <a:ext cx="10515600" cy="1111983"/>
          </a:xfrm>
        </p:spPr>
        <p:txBody>
          <a:bodyPr>
            <a:normAutofit/>
          </a:bodyPr>
          <a:lstStyle/>
          <a:p>
            <a:r>
              <a:rPr lang="en-US" dirty="0"/>
              <a:t>Implementing </a:t>
            </a:r>
            <a:r>
              <a:rPr lang="en-US" dirty="0">
                <a:solidFill>
                  <a:srgbClr val="00B0F0"/>
                </a:solidFill>
              </a:rPr>
              <a:t>Inner Join </a:t>
            </a:r>
            <a:r>
              <a:rPr lang="en-US" dirty="0"/>
              <a:t>using MapReduce</a:t>
            </a:r>
          </a:p>
        </p:txBody>
      </p:sp>
      <p:sp>
        <p:nvSpPr>
          <p:cNvPr id="3" name="Content Placeholder 2">
            <a:extLst>
              <a:ext uri="{FF2B5EF4-FFF2-40B4-BE49-F238E27FC236}">
                <a16:creationId xmlns:a16="http://schemas.microsoft.com/office/drawing/2014/main" id="{6C475BA5-62F7-4CA0-82E3-703935B90A22}"/>
              </a:ext>
            </a:extLst>
          </p:cNvPr>
          <p:cNvSpPr>
            <a:spLocks noGrp="1"/>
          </p:cNvSpPr>
          <p:nvPr>
            <p:ph idx="1"/>
          </p:nvPr>
        </p:nvSpPr>
        <p:spPr>
          <a:xfrm>
            <a:off x="838200" y="1741060"/>
            <a:ext cx="10515600" cy="4351338"/>
          </a:xfrm>
        </p:spPr>
        <p:txBody>
          <a:bodyPr>
            <a:normAutofit fontScale="92500" lnSpcReduction="20000"/>
          </a:bodyPr>
          <a:lstStyle/>
          <a:p>
            <a:pPr marL="0" indent="0">
              <a:buNone/>
            </a:pPr>
            <a:r>
              <a:rPr lang="en-US" sz="2600" dirty="0">
                <a:solidFill>
                  <a:srgbClr val="C00000"/>
                </a:solidFill>
              </a:rPr>
              <a:t>from mrjob.job import MRJob</a:t>
            </a:r>
          </a:p>
          <a:p>
            <a:pPr marL="0" indent="0">
              <a:buNone/>
            </a:pPr>
            <a:r>
              <a:rPr lang="en-US" sz="2600" dirty="0">
                <a:solidFill>
                  <a:srgbClr val="C00000"/>
                </a:solidFill>
              </a:rPr>
              <a:t>from mrjob.step import MRStep</a:t>
            </a:r>
          </a:p>
          <a:p>
            <a:pPr marL="0" indent="0">
              <a:buNone/>
            </a:pPr>
            <a:endParaRPr lang="en-US" dirty="0">
              <a:solidFill>
                <a:srgbClr val="C00000"/>
              </a:solidFill>
            </a:endParaRPr>
          </a:p>
          <a:p>
            <a:pPr marL="0" indent="0">
              <a:buNone/>
            </a:pPr>
            <a:r>
              <a:rPr lang="en-US" sz="2600" dirty="0">
                <a:solidFill>
                  <a:srgbClr val="C00000"/>
                </a:solidFill>
              </a:rPr>
              <a:t>class InnerJoin(MRJob):</a:t>
            </a:r>
          </a:p>
          <a:p>
            <a:pPr marL="0" indent="0">
              <a:buNone/>
            </a:pPr>
            <a:endParaRPr lang="en-US" sz="400" dirty="0">
              <a:solidFill>
                <a:srgbClr val="C00000"/>
              </a:solidFill>
            </a:endParaRPr>
          </a:p>
          <a:p>
            <a:pPr marL="0" indent="0">
              <a:buNone/>
            </a:pPr>
            <a:r>
              <a:rPr lang="en-US" sz="2600" dirty="0">
                <a:solidFill>
                  <a:srgbClr val="C00000"/>
                </a:solidFill>
              </a:rPr>
              <a:t>    def steps(self):</a:t>
            </a:r>
          </a:p>
          <a:p>
            <a:pPr marL="0" indent="0">
              <a:buNone/>
            </a:pPr>
            <a:r>
              <a:rPr lang="en-US" sz="2600" dirty="0">
                <a:solidFill>
                  <a:srgbClr val="C00000"/>
                </a:solidFill>
              </a:rPr>
              <a:t>        return [</a:t>
            </a:r>
          </a:p>
          <a:p>
            <a:pPr marL="0" indent="0">
              <a:buNone/>
            </a:pPr>
            <a:r>
              <a:rPr lang="en-US" sz="2600" dirty="0">
                <a:solidFill>
                  <a:srgbClr val="C00000"/>
                </a:solidFill>
              </a:rPr>
              <a:t>            MRStep(mapper=self.mapper1,</a:t>
            </a:r>
          </a:p>
          <a:p>
            <a:pPr marL="0" indent="0">
              <a:buNone/>
            </a:pPr>
            <a:r>
              <a:rPr lang="en-US" sz="2600" dirty="0">
                <a:solidFill>
                  <a:srgbClr val="C00000"/>
                </a:solidFill>
              </a:rPr>
              <a:t>                   reducer=self.reducer1</a:t>
            </a:r>
          </a:p>
          <a:p>
            <a:pPr marL="0" indent="0">
              <a:buNone/>
            </a:pPr>
            <a:r>
              <a:rPr lang="en-US" sz="2600" dirty="0">
                <a:solidFill>
                  <a:srgbClr val="C00000"/>
                </a:solidFill>
              </a:rPr>
              <a:t>            )</a:t>
            </a:r>
          </a:p>
          <a:p>
            <a:pPr marL="0" indent="0">
              <a:buNone/>
            </a:pPr>
            <a:r>
              <a:rPr lang="en-US" sz="2600" dirty="0">
                <a:solidFill>
                  <a:srgbClr val="C00000"/>
                </a:solidFill>
              </a:rPr>
              <a:t>        ]</a:t>
            </a:r>
          </a:p>
        </p:txBody>
      </p:sp>
      <p:sp>
        <p:nvSpPr>
          <p:cNvPr id="4" name="Footer Placeholder 3">
            <a:extLst>
              <a:ext uri="{FF2B5EF4-FFF2-40B4-BE49-F238E27FC236}">
                <a16:creationId xmlns:a16="http://schemas.microsoft.com/office/drawing/2014/main" id="{C3FD816B-36A4-4A84-B8BE-592BDFDEFE3E}"/>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6B599802-AD6F-484C-8952-8BA1634D7F79}"/>
              </a:ext>
            </a:extLst>
          </p:cNvPr>
          <p:cNvSpPr>
            <a:spLocks noGrp="1"/>
          </p:cNvSpPr>
          <p:nvPr>
            <p:ph type="sldNum" sz="quarter" idx="12"/>
          </p:nvPr>
        </p:nvSpPr>
        <p:spPr/>
        <p:txBody>
          <a:bodyPr/>
          <a:lstStyle/>
          <a:p>
            <a:fld id="{A9CC7422-6785-4937-ADD4-925A9EA90A0C}" type="slidenum">
              <a:rPr lang="en-US" smtClean="0"/>
              <a:t>80</a:t>
            </a:fld>
            <a:endParaRPr lang="en-US"/>
          </a:p>
        </p:txBody>
      </p:sp>
    </p:spTree>
    <p:extLst>
      <p:ext uri="{BB962C8B-B14F-4D97-AF65-F5344CB8AC3E}">
        <p14:creationId xmlns:p14="http://schemas.microsoft.com/office/powerpoint/2010/main" val="194956831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521361-E0FC-48AA-AF90-178BA8A95FC9}"/>
              </a:ext>
            </a:extLst>
          </p:cNvPr>
          <p:cNvSpPr>
            <a:spLocks noGrp="1"/>
          </p:cNvSpPr>
          <p:nvPr>
            <p:ph idx="1"/>
          </p:nvPr>
        </p:nvSpPr>
        <p:spPr>
          <a:xfrm>
            <a:off x="838200" y="1102143"/>
            <a:ext cx="6602128" cy="4351338"/>
          </a:xfrm>
        </p:spPr>
        <p:txBody>
          <a:bodyPr>
            <a:normAutofit/>
          </a:bodyPr>
          <a:lstStyle/>
          <a:p>
            <a:pPr marL="0" indent="0">
              <a:buNone/>
            </a:pPr>
            <a:r>
              <a:rPr lang="en-US" sz="2400" dirty="0">
                <a:solidFill>
                  <a:srgbClr val="C00000"/>
                </a:solidFill>
              </a:rPr>
              <a:t>    def mapper1(self, _, line):</a:t>
            </a:r>
          </a:p>
          <a:p>
            <a:pPr marL="0" indent="0">
              <a:buNone/>
            </a:pPr>
            <a:r>
              <a:rPr lang="en-US" sz="2400" dirty="0">
                <a:solidFill>
                  <a:srgbClr val="C00000"/>
                </a:solidFill>
              </a:rPr>
              <a:t>        lst = line.split('\t')[0:3]</a:t>
            </a:r>
          </a:p>
          <a:p>
            <a:pPr marL="0" indent="0">
              <a:buNone/>
            </a:pPr>
            <a:r>
              <a:rPr lang="en-US" sz="2400" dirty="0">
                <a:solidFill>
                  <a:srgbClr val="C00000"/>
                </a:solidFill>
              </a:rPr>
              <a:t>        if len(lst) == 3:</a:t>
            </a:r>
          </a:p>
          <a:p>
            <a:pPr marL="0" indent="0">
              <a:buNone/>
            </a:pPr>
            <a:r>
              <a:rPr lang="en-US" sz="2400" dirty="0">
                <a:solidFill>
                  <a:srgbClr val="C00000"/>
                </a:solidFill>
              </a:rPr>
              <a:t>            product, quantity, price = lst[0], lst[1], lst[2]</a:t>
            </a:r>
          </a:p>
          <a:p>
            <a:pPr marL="0" indent="0">
              <a:buNone/>
            </a:pPr>
            <a:r>
              <a:rPr lang="en-US" sz="2400" dirty="0">
                <a:solidFill>
                  <a:srgbClr val="C00000"/>
                </a:solidFill>
              </a:rPr>
              <a:t>            yield product, ("", quantity)</a:t>
            </a:r>
          </a:p>
          <a:p>
            <a:pPr marL="0" indent="0">
              <a:buNone/>
            </a:pPr>
            <a:r>
              <a:rPr lang="en-US" sz="2400" dirty="0">
                <a:solidFill>
                  <a:srgbClr val="C00000"/>
                </a:solidFill>
              </a:rPr>
              <a:t>        else:</a:t>
            </a:r>
          </a:p>
          <a:p>
            <a:pPr marL="0" indent="0">
              <a:buNone/>
            </a:pPr>
            <a:r>
              <a:rPr lang="en-US" sz="2400" dirty="0">
                <a:solidFill>
                  <a:srgbClr val="C00000"/>
                </a:solidFill>
              </a:rPr>
              <a:t>            lst = line.split('\t')[0:2]</a:t>
            </a:r>
          </a:p>
          <a:p>
            <a:pPr marL="0" indent="0">
              <a:buNone/>
            </a:pPr>
            <a:r>
              <a:rPr lang="en-US" sz="2400" dirty="0">
                <a:solidFill>
                  <a:srgbClr val="C00000"/>
                </a:solidFill>
              </a:rPr>
              <a:t>            supplier, fruit = lst[0], lst[1]</a:t>
            </a:r>
          </a:p>
          <a:p>
            <a:pPr marL="0" indent="0">
              <a:buNone/>
            </a:pPr>
            <a:r>
              <a:rPr lang="en-US" sz="2400" dirty="0">
                <a:solidFill>
                  <a:srgbClr val="C00000"/>
                </a:solidFill>
              </a:rPr>
              <a:t>            yield fruit, (supplier, "")</a:t>
            </a:r>
          </a:p>
        </p:txBody>
      </p:sp>
      <p:sp>
        <p:nvSpPr>
          <p:cNvPr id="4" name="Footer Placeholder 3">
            <a:extLst>
              <a:ext uri="{FF2B5EF4-FFF2-40B4-BE49-F238E27FC236}">
                <a16:creationId xmlns:a16="http://schemas.microsoft.com/office/drawing/2014/main" id="{48057925-B8FA-4F3D-8FB5-4D37DA1328AC}"/>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63F758A1-14A9-46D0-BDD6-A353B02B019F}"/>
              </a:ext>
            </a:extLst>
          </p:cNvPr>
          <p:cNvSpPr>
            <a:spLocks noGrp="1"/>
          </p:cNvSpPr>
          <p:nvPr>
            <p:ph type="sldNum" sz="quarter" idx="12"/>
          </p:nvPr>
        </p:nvSpPr>
        <p:spPr/>
        <p:txBody>
          <a:bodyPr/>
          <a:lstStyle/>
          <a:p>
            <a:fld id="{A9CC7422-6785-4937-ADD4-925A9EA90A0C}" type="slidenum">
              <a:rPr lang="en-US" smtClean="0"/>
              <a:t>81</a:t>
            </a:fld>
            <a:endParaRPr lang="en-US"/>
          </a:p>
        </p:txBody>
      </p:sp>
      <p:sp>
        <p:nvSpPr>
          <p:cNvPr id="6" name="Content Placeholder 2">
            <a:extLst>
              <a:ext uri="{FF2B5EF4-FFF2-40B4-BE49-F238E27FC236}">
                <a16:creationId xmlns:a16="http://schemas.microsoft.com/office/drawing/2014/main" id="{4C9CE6E5-E0D6-45EE-857C-A2DEF34C7832}"/>
              </a:ext>
            </a:extLst>
          </p:cNvPr>
          <p:cNvSpPr txBox="1">
            <a:spLocks/>
          </p:cNvSpPr>
          <p:nvPr/>
        </p:nvSpPr>
        <p:spPr>
          <a:xfrm>
            <a:off x="7763649" y="1078837"/>
            <a:ext cx="3411282" cy="5495218"/>
          </a:xfrm>
          <a:prstGeom prst="rect">
            <a:avLst/>
          </a:prstGeom>
          <a:ln>
            <a:solidFill>
              <a:schemeClr val="accent1"/>
            </a:solidFill>
          </a:ln>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en-US" sz="2400" dirty="0">
                <a:solidFill>
                  <a:srgbClr val="00B050"/>
                </a:solidFill>
              </a:rPr>
              <a:t>"banana"	["A" , ""]</a:t>
            </a:r>
          </a:p>
          <a:p>
            <a:pPr marL="0" indent="0">
              <a:spcBef>
                <a:spcPts val="1200"/>
              </a:spcBef>
              <a:buFont typeface="Arial" panose="020B0604020202020204" pitchFamily="34" charset="0"/>
              <a:buNone/>
            </a:pPr>
            <a:r>
              <a:rPr lang="en-US" sz="2400" dirty="0">
                <a:solidFill>
                  <a:srgbClr val="00B050"/>
                </a:solidFill>
              </a:rPr>
              <a:t>"kiwi"		["B" , ""]</a:t>
            </a:r>
          </a:p>
          <a:p>
            <a:pPr marL="0" indent="0">
              <a:spcBef>
                <a:spcPts val="1200"/>
              </a:spcBef>
              <a:buFont typeface="Arial" panose="020B0604020202020204" pitchFamily="34" charset="0"/>
              <a:buNone/>
            </a:pPr>
            <a:r>
              <a:rPr lang="en-US" sz="2400" dirty="0">
                <a:solidFill>
                  <a:srgbClr val="00B050"/>
                </a:solidFill>
              </a:rPr>
              <a:t>"strawberry"	["A" , ""]</a:t>
            </a:r>
          </a:p>
          <a:p>
            <a:pPr marL="0" indent="0">
              <a:spcBef>
                <a:spcPts val="1200"/>
              </a:spcBef>
              <a:buFont typeface="Arial" panose="020B0604020202020204" pitchFamily="34" charset="0"/>
              <a:buNone/>
            </a:pPr>
            <a:r>
              <a:rPr lang="en-US" sz="2400" dirty="0">
                <a:solidFill>
                  <a:srgbClr val="00B050"/>
                </a:solidFill>
              </a:rPr>
              <a:t>"strawberry"	["C" , ""]</a:t>
            </a:r>
          </a:p>
          <a:p>
            <a:pPr marL="0" indent="0">
              <a:spcBef>
                <a:spcPts val="1200"/>
              </a:spcBef>
              <a:buFont typeface="Arial" panose="020B0604020202020204" pitchFamily="34" charset="0"/>
              <a:buNone/>
            </a:pPr>
            <a:r>
              <a:rPr lang="en-US" sz="2400" dirty="0">
                <a:solidFill>
                  <a:srgbClr val="00B050"/>
                </a:solidFill>
              </a:rPr>
              <a:t>"watermelon"	["B" , ""]</a:t>
            </a:r>
          </a:p>
          <a:p>
            <a:pPr marL="0" indent="0">
              <a:spcBef>
                <a:spcPts val="1200"/>
              </a:spcBef>
              <a:buFont typeface="Arial" panose="020B0604020202020204" pitchFamily="34" charset="0"/>
              <a:buNone/>
            </a:pPr>
            <a:r>
              <a:rPr lang="en-US" sz="2400" dirty="0">
                <a:solidFill>
                  <a:srgbClr val="00B050"/>
                </a:solidFill>
              </a:rPr>
              <a:t>"orange"	["C" , ""]</a:t>
            </a:r>
          </a:p>
          <a:p>
            <a:pPr marL="0" indent="0">
              <a:spcBef>
                <a:spcPts val="1200"/>
              </a:spcBef>
              <a:buFont typeface="Arial" panose="020B0604020202020204" pitchFamily="34" charset="0"/>
              <a:buNone/>
            </a:pPr>
            <a:r>
              <a:rPr lang="en-US" sz="2400" dirty="0">
                <a:solidFill>
                  <a:srgbClr val="00B050"/>
                </a:solidFill>
              </a:rPr>
              <a:t>"apple"		["B" , ""]</a:t>
            </a:r>
          </a:p>
          <a:p>
            <a:pPr marL="0" indent="0">
              <a:spcBef>
                <a:spcPts val="1200"/>
              </a:spcBef>
              <a:buFont typeface="Arial" panose="020B0604020202020204" pitchFamily="34" charset="0"/>
              <a:buNone/>
            </a:pPr>
            <a:r>
              <a:rPr lang="en-US" sz="2400" dirty="0">
                <a:solidFill>
                  <a:srgbClr val="00B050"/>
                </a:solidFill>
              </a:rPr>
              <a:t>"banana"	["C" , ""]</a:t>
            </a:r>
          </a:p>
          <a:p>
            <a:pPr marL="0" indent="0">
              <a:spcBef>
                <a:spcPts val="1200"/>
              </a:spcBef>
              <a:buFont typeface="Arial" panose="020B0604020202020204" pitchFamily="34" charset="0"/>
              <a:buNone/>
            </a:pPr>
            <a:r>
              <a:rPr lang="en-US" sz="2400" dirty="0">
                <a:solidFill>
                  <a:srgbClr val="00B050"/>
                </a:solidFill>
              </a:rPr>
              <a:t>"apple"		["A" , ""]</a:t>
            </a:r>
          </a:p>
          <a:p>
            <a:pPr marL="0" indent="0">
              <a:spcBef>
                <a:spcPts val="1200"/>
              </a:spcBef>
              <a:buFont typeface="Arial" panose="020B0604020202020204" pitchFamily="34" charset="0"/>
              <a:buNone/>
            </a:pPr>
            <a:r>
              <a:rPr lang="en-US" sz="2400" dirty="0">
                <a:solidFill>
                  <a:srgbClr val="00B050"/>
                </a:solidFill>
              </a:rPr>
              <a:t>"apple"		["" , "200"]</a:t>
            </a:r>
          </a:p>
          <a:p>
            <a:pPr marL="0" indent="0">
              <a:spcBef>
                <a:spcPts val="1200"/>
              </a:spcBef>
              <a:buFont typeface="Arial" panose="020B0604020202020204" pitchFamily="34" charset="0"/>
              <a:buNone/>
            </a:pPr>
            <a:r>
              <a:rPr lang="en-US" sz="2400" dirty="0">
                <a:solidFill>
                  <a:srgbClr val="00B050"/>
                </a:solidFill>
              </a:rPr>
              <a:t>"orange"	["" , "320"]</a:t>
            </a:r>
          </a:p>
          <a:p>
            <a:pPr marL="0" indent="0">
              <a:spcBef>
                <a:spcPts val="1200"/>
              </a:spcBef>
              <a:buFont typeface="Arial" panose="020B0604020202020204" pitchFamily="34" charset="0"/>
              <a:buNone/>
            </a:pPr>
            <a:r>
              <a:rPr lang="en-US" sz="2400" dirty="0">
                <a:solidFill>
                  <a:srgbClr val="00B050"/>
                </a:solidFill>
              </a:rPr>
              <a:t>"banana"	["" , "15"]</a:t>
            </a:r>
          </a:p>
          <a:p>
            <a:pPr marL="0" indent="0">
              <a:spcBef>
                <a:spcPts val="1200"/>
              </a:spcBef>
              <a:buFont typeface="Arial" panose="020B0604020202020204" pitchFamily="34" charset="0"/>
              <a:buNone/>
            </a:pPr>
            <a:r>
              <a:rPr lang="en-US" sz="2400" dirty="0">
                <a:solidFill>
                  <a:srgbClr val="00B050"/>
                </a:solidFill>
              </a:rPr>
              <a:t>"kiwi"		["" , "40"]</a:t>
            </a:r>
          </a:p>
          <a:p>
            <a:pPr marL="0" indent="0">
              <a:spcBef>
                <a:spcPts val="1200"/>
              </a:spcBef>
              <a:buFont typeface="Arial" panose="020B0604020202020204" pitchFamily="34" charset="0"/>
              <a:buNone/>
            </a:pPr>
            <a:r>
              <a:rPr lang="en-US" sz="2400" dirty="0">
                <a:solidFill>
                  <a:srgbClr val="00B050"/>
                </a:solidFill>
              </a:rPr>
              <a:t>"fig"		["" , "100"]</a:t>
            </a:r>
          </a:p>
          <a:p>
            <a:pPr marL="0" indent="0">
              <a:spcBef>
                <a:spcPts val="1200"/>
              </a:spcBef>
              <a:buFont typeface="Arial" panose="020B0604020202020204" pitchFamily="34" charset="0"/>
              <a:buNone/>
            </a:pPr>
            <a:r>
              <a:rPr lang="en-US" sz="2400" dirty="0">
                <a:solidFill>
                  <a:srgbClr val="00B050"/>
                </a:solidFill>
              </a:rPr>
              <a:t>"peach"		["" , "300"]</a:t>
            </a:r>
          </a:p>
        </p:txBody>
      </p:sp>
      <p:sp>
        <p:nvSpPr>
          <p:cNvPr id="2" name="TextBox 1">
            <a:extLst>
              <a:ext uri="{FF2B5EF4-FFF2-40B4-BE49-F238E27FC236}">
                <a16:creationId xmlns:a16="http://schemas.microsoft.com/office/drawing/2014/main" id="{C6BBB2A3-F959-40E4-B847-B5DE52DA7053}"/>
              </a:ext>
            </a:extLst>
          </p:cNvPr>
          <p:cNvSpPr txBox="1"/>
          <p:nvPr/>
        </p:nvSpPr>
        <p:spPr>
          <a:xfrm>
            <a:off x="7491974" y="541945"/>
            <a:ext cx="3861826" cy="461665"/>
          </a:xfrm>
          <a:prstGeom prst="rect">
            <a:avLst/>
          </a:prstGeom>
          <a:noFill/>
        </p:spPr>
        <p:txBody>
          <a:bodyPr wrap="none" rtlCol="0">
            <a:spAutoFit/>
          </a:bodyPr>
          <a:lstStyle/>
          <a:p>
            <a:r>
              <a:rPr lang="en-US" sz="2400" dirty="0"/>
              <a:t>The output from the mapper:</a:t>
            </a:r>
          </a:p>
        </p:txBody>
      </p:sp>
    </p:spTree>
    <p:extLst>
      <p:ext uri="{BB962C8B-B14F-4D97-AF65-F5344CB8AC3E}">
        <p14:creationId xmlns:p14="http://schemas.microsoft.com/office/powerpoint/2010/main" val="77020572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D5AC74-23AA-4A0A-837E-E55CB24C03F3}"/>
              </a:ext>
            </a:extLst>
          </p:cNvPr>
          <p:cNvSpPr>
            <a:spLocks noGrp="1"/>
          </p:cNvSpPr>
          <p:nvPr>
            <p:ph idx="1"/>
          </p:nvPr>
        </p:nvSpPr>
        <p:spPr>
          <a:xfrm>
            <a:off x="443564" y="864497"/>
            <a:ext cx="4705952" cy="5674415"/>
          </a:xfrm>
        </p:spPr>
        <p:txBody>
          <a:bodyPr>
            <a:normAutofit/>
          </a:bodyPr>
          <a:lstStyle/>
          <a:p>
            <a:pPr marL="0" indent="0">
              <a:buNone/>
            </a:pPr>
            <a:r>
              <a:rPr lang="en-US" sz="2400" dirty="0">
                <a:solidFill>
                  <a:srgbClr val="C00000"/>
                </a:solidFill>
              </a:rPr>
              <a:t>    def reducer1(self, key, values):</a:t>
            </a:r>
          </a:p>
          <a:p>
            <a:pPr marL="0" indent="0">
              <a:buNone/>
            </a:pPr>
            <a:r>
              <a:rPr lang="en-US" sz="2400" dirty="0">
                <a:solidFill>
                  <a:srgbClr val="C00000"/>
                </a:solidFill>
              </a:rPr>
              <a:t>        item = None</a:t>
            </a:r>
          </a:p>
          <a:p>
            <a:pPr marL="0" indent="0">
              <a:buNone/>
            </a:pPr>
            <a:endParaRPr lang="en-US" sz="300" dirty="0">
              <a:solidFill>
                <a:srgbClr val="C00000"/>
              </a:solidFill>
            </a:endParaRPr>
          </a:p>
          <a:p>
            <a:pPr marL="0" indent="0">
              <a:buNone/>
            </a:pPr>
            <a:r>
              <a:rPr lang="en-US" sz="2400" dirty="0">
                <a:solidFill>
                  <a:srgbClr val="C00000"/>
                </a:solidFill>
              </a:rPr>
              <a:t>        for supplier, quantity in values:</a:t>
            </a:r>
          </a:p>
          <a:p>
            <a:pPr marL="0" indent="0">
              <a:spcBef>
                <a:spcPts val="600"/>
              </a:spcBef>
              <a:buNone/>
            </a:pPr>
            <a:r>
              <a:rPr lang="en-US" sz="2400" dirty="0">
                <a:solidFill>
                  <a:srgbClr val="C00000"/>
                </a:solidFill>
              </a:rPr>
              <a:t>            if not item and supplier=="":</a:t>
            </a:r>
          </a:p>
          <a:p>
            <a:pPr marL="0" indent="0">
              <a:spcBef>
                <a:spcPts val="600"/>
              </a:spcBef>
              <a:buNone/>
            </a:pPr>
            <a:r>
              <a:rPr lang="en-US" sz="2400" dirty="0">
                <a:solidFill>
                  <a:srgbClr val="C00000"/>
                </a:solidFill>
              </a:rPr>
              <a:t>                item = key</a:t>
            </a:r>
          </a:p>
          <a:p>
            <a:pPr marL="0" indent="0">
              <a:spcBef>
                <a:spcPts val="600"/>
              </a:spcBef>
              <a:buNone/>
            </a:pPr>
            <a:r>
              <a:rPr lang="en-US" sz="2400" dirty="0">
                <a:solidFill>
                  <a:srgbClr val="C00000"/>
                </a:solidFill>
              </a:rPr>
              <a:t>            if item == key: </a:t>
            </a:r>
          </a:p>
          <a:p>
            <a:pPr marL="0" indent="0">
              <a:spcBef>
                <a:spcPts val="600"/>
              </a:spcBef>
              <a:buNone/>
            </a:pPr>
            <a:r>
              <a:rPr lang="en-US" sz="2400" dirty="0">
                <a:solidFill>
                  <a:srgbClr val="C00000"/>
                </a:solidFill>
              </a:rPr>
              <a:t>                if supplier != "":</a:t>
            </a:r>
          </a:p>
          <a:p>
            <a:pPr marL="0" indent="0">
              <a:spcBef>
                <a:spcPts val="600"/>
              </a:spcBef>
              <a:buNone/>
            </a:pPr>
            <a:r>
              <a:rPr lang="en-US" sz="2400" dirty="0">
                <a:solidFill>
                  <a:srgbClr val="C00000"/>
                </a:solidFill>
              </a:rPr>
              <a:t>                    yield key, supplier</a:t>
            </a:r>
            <a:endParaRPr lang="en-US" sz="1600" dirty="0">
              <a:solidFill>
                <a:srgbClr val="C00000"/>
              </a:solidFill>
            </a:endParaRPr>
          </a:p>
          <a:p>
            <a:pPr marL="0" indent="0">
              <a:buNone/>
            </a:pPr>
            <a:r>
              <a:rPr lang="en-US" sz="2400" dirty="0">
                <a:solidFill>
                  <a:srgbClr val="C00000"/>
                </a:solidFill>
              </a:rPr>
              <a:t>if __name__ == '__main__':</a:t>
            </a:r>
          </a:p>
          <a:p>
            <a:pPr marL="0" indent="0">
              <a:buNone/>
            </a:pPr>
            <a:r>
              <a:rPr lang="en-US" sz="2400" dirty="0">
                <a:solidFill>
                  <a:srgbClr val="C00000"/>
                </a:solidFill>
              </a:rPr>
              <a:t>    InnerJoin.run()</a:t>
            </a:r>
          </a:p>
        </p:txBody>
      </p:sp>
      <p:sp>
        <p:nvSpPr>
          <p:cNvPr id="4" name="Footer Placeholder 3">
            <a:extLst>
              <a:ext uri="{FF2B5EF4-FFF2-40B4-BE49-F238E27FC236}">
                <a16:creationId xmlns:a16="http://schemas.microsoft.com/office/drawing/2014/main" id="{17B8B07F-2AE9-449B-BB9D-6FABA034400B}"/>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97014612-EB79-46CB-90A0-B22C406A0001}"/>
              </a:ext>
            </a:extLst>
          </p:cNvPr>
          <p:cNvSpPr>
            <a:spLocks noGrp="1"/>
          </p:cNvSpPr>
          <p:nvPr>
            <p:ph type="sldNum" sz="quarter" idx="12"/>
          </p:nvPr>
        </p:nvSpPr>
        <p:spPr/>
        <p:txBody>
          <a:bodyPr/>
          <a:lstStyle/>
          <a:p>
            <a:fld id="{A9CC7422-6785-4937-ADD4-925A9EA90A0C}" type="slidenum">
              <a:rPr lang="en-US" smtClean="0"/>
              <a:t>82</a:t>
            </a:fld>
            <a:endParaRPr lang="en-US"/>
          </a:p>
        </p:txBody>
      </p:sp>
      <p:sp>
        <p:nvSpPr>
          <p:cNvPr id="6" name="Rectangle 5">
            <a:extLst>
              <a:ext uri="{FF2B5EF4-FFF2-40B4-BE49-F238E27FC236}">
                <a16:creationId xmlns:a16="http://schemas.microsoft.com/office/drawing/2014/main" id="{F3CF9AF2-B5F7-42B6-8845-0C5FD25EC20C}"/>
              </a:ext>
            </a:extLst>
          </p:cNvPr>
          <p:cNvSpPr/>
          <p:nvPr/>
        </p:nvSpPr>
        <p:spPr>
          <a:xfrm>
            <a:off x="8925422" y="864497"/>
            <a:ext cx="2960914" cy="1938992"/>
          </a:xfrm>
          <a:prstGeom prst="rect">
            <a:avLst/>
          </a:prstGeom>
          <a:ln>
            <a:solidFill>
              <a:schemeClr val="accent1"/>
            </a:solidFill>
          </a:ln>
        </p:spPr>
        <p:txBody>
          <a:bodyPr wrap="square">
            <a:spAutoFit/>
          </a:bodyPr>
          <a:lstStyle/>
          <a:p>
            <a:r>
              <a:rPr lang="it-IT" sz="2000" dirty="0">
                <a:solidFill>
                  <a:srgbClr val="00B050"/>
                </a:solidFill>
              </a:rPr>
              <a:t>"orange"	"C"</a:t>
            </a:r>
          </a:p>
          <a:p>
            <a:r>
              <a:rPr lang="it-IT" sz="2000" dirty="0">
                <a:solidFill>
                  <a:srgbClr val="00B050"/>
                </a:solidFill>
              </a:rPr>
              <a:t>"apple"		"B"</a:t>
            </a:r>
          </a:p>
          <a:p>
            <a:r>
              <a:rPr lang="it-IT" sz="2000" dirty="0">
                <a:solidFill>
                  <a:srgbClr val="00B050"/>
                </a:solidFill>
              </a:rPr>
              <a:t>"apple"		"A"</a:t>
            </a:r>
          </a:p>
          <a:p>
            <a:r>
              <a:rPr lang="it-IT" sz="2000" dirty="0">
                <a:solidFill>
                  <a:srgbClr val="00B050"/>
                </a:solidFill>
              </a:rPr>
              <a:t>"banana"	"A"</a:t>
            </a:r>
          </a:p>
          <a:p>
            <a:r>
              <a:rPr lang="it-IT" sz="2000" dirty="0">
                <a:solidFill>
                  <a:srgbClr val="00B050"/>
                </a:solidFill>
              </a:rPr>
              <a:t>"banana"	"C"</a:t>
            </a:r>
          </a:p>
          <a:p>
            <a:r>
              <a:rPr lang="it-IT" sz="2000" dirty="0">
                <a:solidFill>
                  <a:srgbClr val="00B050"/>
                </a:solidFill>
              </a:rPr>
              <a:t>"kiwi"		"B"</a:t>
            </a:r>
            <a:endParaRPr lang="en-US" sz="2000" dirty="0">
              <a:solidFill>
                <a:srgbClr val="00B050"/>
              </a:solidFill>
            </a:endParaRPr>
          </a:p>
        </p:txBody>
      </p:sp>
      <p:sp>
        <p:nvSpPr>
          <p:cNvPr id="7" name="Rectangle 6">
            <a:extLst>
              <a:ext uri="{FF2B5EF4-FFF2-40B4-BE49-F238E27FC236}">
                <a16:creationId xmlns:a16="http://schemas.microsoft.com/office/drawing/2014/main" id="{6391BB8B-6105-4A50-B206-D683061A9F6F}"/>
              </a:ext>
            </a:extLst>
          </p:cNvPr>
          <p:cNvSpPr/>
          <p:nvPr/>
        </p:nvSpPr>
        <p:spPr>
          <a:xfrm>
            <a:off x="5738601" y="864497"/>
            <a:ext cx="3005951" cy="5539978"/>
          </a:xfrm>
          <a:prstGeom prst="rect">
            <a:avLst/>
          </a:prstGeom>
          <a:ln>
            <a:solidFill>
              <a:schemeClr val="accent1"/>
            </a:solidFill>
          </a:ln>
        </p:spPr>
        <p:txBody>
          <a:bodyPr wrap="none">
            <a:spAutoFit/>
          </a:bodyPr>
          <a:lstStyle/>
          <a:p>
            <a:pPr>
              <a:spcBef>
                <a:spcPts val="1200"/>
              </a:spcBef>
            </a:pPr>
            <a:r>
              <a:rPr lang="en-US" dirty="0">
                <a:solidFill>
                  <a:srgbClr val="FF0000"/>
                </a:solidFill>
              </a:rPr>
              <a:t>"apple"		["", "200"]</a:t>
            </a:r>
          </a:p>
          <a:p>
            <a:pPr>
              <a:spcBef>
                <a:spcPts val="1200"/>
              </a:spcBef>
            </a:pPr>
            <a:r>
              <a:rPr lang="en-US" dirty="0">
                <a:solidFill>
                  <a:srgbClr val="FF0000"/>
                </a:solidFill>
              </a:rPr>
              <a:t>"apple"		["B", ""]</a:t>
            </a:r>
          </a:p>
          <a:p>
            <a:pPr>
              <a:spcBef>
                <a:spcPts val="1200"/>
              </a:spcBef>
            </a:pPr>
            <a:r>
              <a:rPr lang="en-US" dirty="0">
                <a:solidFill>
                  <a:srgbClr val="FF0000"/>
                </a:solidFill>
              </a:rPr>
              <a:t>"apple"		["A", ""]</a:t>
            </a:r>
          </a:p>
          <a:p>
            <a:pPr>
              <a:spcBef>
                <a:spcPts val="1200"/>
              </a:spcBef>
            </a:pPr>
            <a:r>
              <a:rPr lang="en-US" dirty="0">
                <a:solidFill>
                  <a:srgbClr val="FF0000"/>
                </a:solidFill>
              </a:rPr>
              <a:t>"orange"		["", "320"]</a:t>
            </a:r>
          </a:p>
          <a:p>
            <a:pPr>
              <a:spcBef>
                <a:spcPts val="1200"/>
              </a:spcBef>
            </a:pPr>
            <a:r>
              <a:rPr lang="en-US" dirty="0">
                <a:solidFill>
                  <a:srgbClr val="FF0000"/>
                </a:solidFill>
              </a:rPr>
              <a:t>"orange"		["C", ""]</a:t>
            </a:r>
          </a:p>
          <a:p>
            <a:pPr>
              <a:spcBef>
                <a:spcPts val="1200"/>
              </a:spcBef>
            </a:pPr>
            <a:r>
              <a:rPr lang="en-US" dirty="0">
                <a:solidFill>
                  <a:srgbClr val="FF0000"/>
                </a:solidFill>
              </a:rPr>
              <a:t>"banana"		["", "15"]</a:t>
            </a:r>
          </a:p>
          <a:p>
            <a:pPr>
              <a:spcBef>
                <a:spcPts val="1200"/>
              </a:spcBef>
            </a:pPr>
            <a:r>
              <a:rPr lang="en-US" dirty="0">
                <a:solidFill>
                  <a:srgbClr val="FF0000"/>
                </a:solidFill>
              </a:rPr>
              <a:t>"banana"		["A", ""]</a:t>
            </a:r>
          </a:p>
          <a:p>
            <a:pPr>
              <a:spcBef>
                <a:spcPts val="1200"/>
              </a:spcBef>
            </a:pPr>
            <a:r>
              <a:rPr lang="en-US" dirty="0">
                <a:solidFill>
                  <a:srgbClr val="FF0000"/>
                </a:solidFill>
              </a:rPr>
              <a:t>"banana"		["C", ""]</a:t>
            </a:r>
          </a:p>
          <a:p>
            <a:pPr>
              <a:spcBef>
                <a:spcPts val="1200"/>
              </a:spcBef>
            </a:pPr>
            <a:r>
              <a:rPr lang="en-US" dirty="0">
                <a:solidFill>
                  <a:srgbClr val="FF0000"/>
                </a:solidFill>
              </a:rPr>
              <a:t>"kiwi"		["", "40"]</a:t>
            </a:r>
          </a:p>
          <a:p>
            <a:pPr>
              <a:spcBef>
                <a:spcPts val="1200"/>
              </a:spcBef>
            </a:pPr>
            <a:r>
              <a:rPr lang="en-US" dirty="0">
                <a:solidFill>
                  <a:srgbClr val="FF0000"/>
                </a:solidFill>
              </a:rPr>
              <a:t>"kiwi"		["B", ""]</a:t>
            </a:r>
          </a:p>
          <a:p>
            <a:pPr>
              <a:spcBef>
                <a:spcPts val="1200"/>
              </a:spcBef>
            </a:pPr>
            <a:r>
              <a:rPr lang="en-US" dirty="0">
                <a:solidFill>
                  <a:srgbClr val="FF0000"/>
                </a:solidFill>
              </a:rPr>
              <a:t>"fig"		["", "100"]</a:t>
            </a:r>
          </a:p>
          <a:p>
            <a:pPr>
              <a:spcBef>
                <a:spcPts val="1200"/>
              </a:spcBef>
            </a:pPr>
            <a:r>
              <a:rPr lang="en-US" dirty="0">
                <a:solidFill>
                  <a:srgbClr val="FF0000"/>
                </a:solidFill>
              </a:rPr>
              <a:t>"peach"		["", "300"]</a:t>
            </a:r>
          </a:p>
          <a:p>
            <a:pPr>
              <a:spcBef>
                <a:spcPts val="1200"/>
              </a:spcBef>
            </a:pPr>
            <a:r>
              <a:rPr lang="en-US" dirty="0">
                <a:solidFill>
                  <a:srgbClr val="FF0000"/>
                </a:solidFill>
              </a:rPr>
              <a:t>…</a:t>
            </a:r>
          </a:p>
        </p:txBody>
      </p:sp>
      <p:sp>
        <p:nvSpPr>
          <p:cNvPr id="2" name="TextBox 1">
            <a:extLst>
              <a:ext uri="{FF2B5EF4-FFF2-40B4-BE49-F238E27FC236}">
                <a16:creationId xmlns:a16="http://schemas.microsoft.com/office/drawing/2014/main" id="{A645E35C-7497-4EA6-82A8-17B8A69FE632}"/>
              </a:ext>
            </a:extLst>
          </p:cNvPr>
          <p:cNvSpPr txBox="1"/>
          <p:nvPr/>
        </p:nvSpPr>
        <p:spPr>
          <a:xfrm>
            <a:off x="5513847" y="402832"/>
            <a:ext cx="3411575" cy="461665"/>
          </a:xfrm>
          <a:prstGeom prst="rect">
            <a:avLst/>
          </a:prstGeom>
          <a:noFill/>
        </p:spPr>
        <p:txBody>
          <a:bodyPr wrap="none" rtlCol="0">
            <a:spAutoFit/>
          </a:bodyPr>
          <a:lstStyle/>
          <a:p>
            <a:r>
              <a:rPr lang="en-US" sz="2400" dirty="0"/>
              <a:t>After the shuffle and sort:</a:t>
            </a:r>
          </a:p>
        </p:txBody>
      </p:sp>
      <p:sp>
        <p:nvSpPr>
          <p:cNvPr id="8" name="TextBox 7">
            <a:extLst>
              <a:ext uri="{FF2B5EF4-FFF2-40B4-BE49-F238E27FC236}">
                <a16:creationId xmlns:a16="http://schemas.microsoft.com/office/drawing/2014/main" id="{8A39EB1B-C36B-4B18-9DD1-9E5DAE51DE71}"/>
              </a:ext>
            </a:extLst>
          </p:cNvPr>
          <p:cNvSpPr txBox="1"/>
          <p:nvPr/>
        </p:nvSpPr>
        <p:spPr>
          <a:xfrm>
            <a:off x="9106292" y="402832"/>
            <a:ext cx="2320507" cy="461665"/>
          </a:xfrm>
          <a:prstGeom prst="rect">
            <a:avLst/>
          </a:prstGeom>
          <a:noFill/>
        </p:spPr>
        <p:txBody>
          <a:bodyPr wrap="none" rtlCol="0">
            <a:spAutoFit/>
          </a:bodyPr>
          <a:lstStyle/>
          <a:p>
            <a:r>
              <a:rPr lang="en-US" sz="2400" dirty="0"/>
              <a:t>After the reduce:</a:t>
            </a:r>
          </a:p>
        </p:txBody>
      </p:sp>
    </p:spTree>
    <p:extLst>
      <p:ext uri="{BB962C8B-B14F-4D97-AF65-F5344CB8AC3E}">
        <p14:creationId xmlns:p14="http://schemas.microsoft.com/office/powerpoint/2010/main" val="294017989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00247" y="1076929"/>
            <a:ext cx="3175802" cy="5642638"/>
          </a:xfrm>
          <a:ln>
            <a:solidFill>
              <a:schemeClr val="accent1"/>
            </a:solidFill>
          </a:ln>
        </p:spPr>
        <p:txBody>
          <a:bodyPr>
            <a:normAutofit fontScale="85000" lnSpcReduction="20000"/>
          </a:bodyPr>
          <a:lstStyle/>
          <a:p>
            <a:pPr marL="0" indent="0">
              <a:spcBef>
                <a:spcPts val="1200"/>
              </a:spcBef>
              <a:buNone/>
            </a:pPr>
            <a:r>
              <a:rPr lang="en-US" sz="2400" dirty="0">
                <a:solidFill>
                  <a:srgbClr val="00B050"/>
                </a:solidFill>
              </a:rPr>
              <a:t>"banana"	["A", ""]</a:t>
            </a:r>
          </a:p>
          <a:p>
            <a:pPr marL="0" indent="0">
              <a:spcBef>
                <a:spcPts val="1200"/>
              </a:spcBef>
              <a:buNone/>
            </a:pPr>
            <a:r>
              <a:rPr lang="en-US" sz="2400" dirty="0">
                <a:solidFill>
                  <a:srgbClr val="00B050"/>
                </a:solidFill>
              </a:rPr>
              <a:t>"kiwi"		["B", ""]</a:t>
            </a:r>
          </a:p>
          <a:p>
            <a:pPr marL="0" indent="0">
              <a:spcBef>
                <a:spcPts val="1200"/>
              </a:spcBef>
              <a:buNone/>
            </a:pPr>
            <a:r>
              <a:rPr lang="en-US" sz="2400" b="1" dirty="0">
                <a:solidFill>
                  <a:srgbClr val="00B050"/>
                </a:solidFill>
              </a:rPr>
              <a:t>"strawberry"	["A", ""]</a:t>
            </a:r>
          </a:p>
          <a:p>
            <a:pPr marL="0" indent="0">
              <a:spcBef>
                <a:spcPts val="1200"/>
              </a:spcBef>
              <a:buNone/>
            </a:pPr>
            <a:r>
              <a:rPr lang="en-US" sz="2400" b="1" dirty="0">
                <a:solidFill>
                  <a:srgbClr val="00B050"/>
                </a:solidFill>
              </a:rPr>
              <a:t>"strawberry"	["C", ""]</a:t>
            </a:r>
          </a:p>
          <a:p>
            <a:pPr marL="0" indent="0">
              <a:spcBef>
                <a:spcPts val="1200"/>
              </a:spcBef>
              <a:buNone/>
            </a:pPr>
            <a:r>
              <a:rPr lang="en-US" sz="2400" b="1" dirty="0">
                <a:solidFill>
                  <a:srgbClr val="00B050"/>
                </a:solidFill>
              </a:rPr>
              <a:t>"watermelon"	["B", ""]</a:t>
            </a:r>
          </a:p>
          <a:p>
            <a:pPr marL="0" indent="0">
              <a:spcBef>
                <a:spcPts val="1200"/>
              </a:spcBef>
              <a:buNone/>
            </a:pPr>
            <a:r>
              <a:rPr lang="en-US" sz="2400" dirty="0">
                <a:solidFill>
                  <a:srgbClr val="00B050"/>
                </a:solidFill>
              </a:rPr>
              <a:t>"orange"	["C", ""]</a:t>
            </a:r>
          </a:p>
          <a:p>
            <a:pPr marL="0" indent="0">
              <a:spcBef>
                <a:spcPts val="1200"/>
              </a:spcBef>
              <a:buNone/>
            </a:pPr>
            <a:r>
              <a:rPr lang="en-US" sz="2400" dirty="0">
                <a:solidFill>
                  <a:srgbClr val="00B050"/>
                </a:solidFill>
              </a:rPr>
              <a:t>"apple"		["B", ""]</a:t>
            </a:r>
          </a:p>
          <a:p>
            <a:pPr marL="0" indent="0">
              <a:spcBef>
                <a:spcPts val="1200"/>
              </a:spcBef>
              <a:buNone/>
            </a:pPr>
            <a:r>
              <a:rPr lang="en-US" sz="2400" dirty="0">
                <a:solidFill>
                  <a:srgbClr val="00B050"/>
                </a:solidFill>
              </a:rPr>
              <a:t>"banana"	["C", ""]</a:t>
            </a:r>
          </a:p>
          <a:p>
            <a:pPr marL="0" indent="0">
              <a:spcBef>
                <a:spcPts val="1200"/>
              </a:spcBef>
              <a:buNone/>
            </a:pPr>
            <a:r>
              <a:rPr lang="en-US" sz="2400" dirty="0">
                <a:solidFill>
                  <a:srgbClr val="00B050"/>
                </a:solidFill>
              </a:rPr>
              <a:t>"apple"		["A", ""]</a:t>
            </a:r>
          </a:p>
          <a:p>
            <a:pPr marL="0" indent="0">
              <a:spcBef>
                <a:spcPts val="1200"/>
              </a:spcBef>
              <a:buNone/>
            </a:pPr>
            <a:r>
              <a:rPr lang="en-US" sz="2400" dirty="0">
                <a:solidFill>
                  <a:srgbClr val="00B050"/>
                </a:solidFill>
              </a:rPr>
              <a:t>"apple"		["", "200"]</a:t>
            </a:r>
          </a:p>
          <a:p>
            <a:pPr marL="0" indent="0">
              <a:spcBef>
                <a:spcPts val="1200"/>
              </a:spcBef>
              <a:buNone/>
            </a:pPr>
            <a:r>
              <a:rPr lang="en-US" sz="2400" dirty="0">
                <a:solidFill>
                  <a:srgbClr val="00B050"/>
                </a:solidFill>
              </a:rPr>
              <a:t>"orange"	["", "320"]</a:t>
            </a:r>
          </a:p>
          <a:p>
            <a:pPr marL="0" indent="0">
              <a:spcBef>
                <a:spcPts val="1200"/>
              </a:spcBef>
              <a:buNone/>
            </a:pPr>
            <a:r>
              <a:rPr lang="en-US" sz="2400" dirty="0">
                <a:solidFill>
                  <a:srgbClr val="00B050"/>
                </a:solidFill>
              </a:rPr>
              <a:t>"banana"	["", "15"]</a:t>
            </a:r>
          </a:p>
          <a:p>
            <a:pPr marL="0" indent="0">
              <a:spcBef>
                <a:spcPts val="1200"/>
              </a:spcBef>
              <a:buNone/>
            </a:pPr>
            <a:r>
              <a:rPr lang="en-US" sz="2400" dirty="0">
                <a:solidFill>
                  <a:srgbClr val="00B050"/>
                </a:solidFill>
              </a:rPr>
              <a:t>"kiwi"		["", "40"]</a:t>
            </a:r>
          </a:p>
          <a:p>
            <a:pPr marL="0" indent="0">
              <a:spcBef>
                <a:spcPts val="1200"/>
              </a:spcBef>
              <a:buNone/>
            </a:pPr>
            <a:r>
              <a:rPr lang="en-US" sz="2400" b="1" dirty="0">
                <a:solidFill>
                  <a:srgbClr val="00B050"/>
                </a:solidFill>
              </a:rPr>
              <a:t>"fig"		["", "100"]</a:t>
            </a:r>
          </a:p>
          <a:p>
            <a:pPr marL="0" indent="0">
              <a:spcBef>
                <a:spcPts val="1200"/>
              </a:spcBef>
              <a:buNone/>
            </a:pPr>
            <a:r>
              <a:rPr lang="en-US" sz="2400" b="1" dirty="0">
                <a:solidFill>
                  <a:srgbClr val="00B050"/>
                </a:solidFill>
              </a:rPr>
              <a:t>"peach"		["", "300"]</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83</a:t>
            </a:fld>
            <a:endParaRPr lang="en-US"/>
          </a:p>
        </p:txBody>
      </p:sp>
      <p:sp>
        <p:nvSpPr>
          <p:cNvPr id="2" name="Rectangle 1">
            <a:extLst>
              <a:ext uri="{FF2B5EF4-FFF2-40B4-BE49-F238E27FC236}">
                <a16:creationId xmlns:a16="http://schemas.microsoft.com/office/drawing/2014/main" id="{F86C7FBD-97EB-4666-AEE9-C24EE5DA04AD}"/>
              </a:ext>
            </a:extLst>
          </p:cNvPr>
          <p:cNvSpPr/>
          <p:nvPr/>
        </p:nvSpPr>
        <p:spPr>
          <a:xfrm>
            <a:off x="576106" y="435667"/>
            <a:ext cx="8537751" cy="461665"/>
          </a:xfrm>
          <a:prstGeom prst="rect">
            <a:avLst/>
          </a:prstGeom>
        </p:spPr>
        <p:txBody>
          <a:bodyPr wrap="square">
            <a:spAutoFit/>
          </a:bodyPr>
          <a:lstStyle/>
          <a:p>
            <a:r>
              <a:rPr lang="en-US" sz="2400" dirty="0"/>
              <a:t>To run the code:  </a:t>
            </a:r>
            <a:r>
              <a:rPr lang="en-US" sz="2400" dirty="0">
                <a:solidFill>
                  <a:srgbClr val="C00000"/>
                </a:solidFill>
              </a:rPr>
              <a:t>python3 InnerJoin.py prices suppliers</a:t>
            </a:r>
          </a:p>
        </p:txBody>
      </p:sp>
      <p:sp>
        <p:nvSpPr>
          <p:cNvPr id="6" name="Rectangle 5">
            <a:extLst>
              <a:ext uri="{FF2B5EF4-FFF2-40B4-BE49-F238E27FC236}">
                <a16:creationId xmlns:a16="http://schemas.microsoft.com/office/drawing/2014/main" id="{E2DECFC1-637F-48AA-BBC3-0260276BCEC4}"/>
              </a:ext>
            </a:extLst>
          </p:cNvPr>
          <p:cNvSpPr/>
          <p:nvPr/>
        </p:nvSpPr>
        <p:spPr>
          <a:xfrm>
            <a:off x="8791470" y="1076929"/>
            <a:ext cx="2960914" cy="1938992"/>
          </a:xfrm>
          <a:prstGeom prst="rect">
            <a:avLst/>
          </a:prstGeom>
          <a:ln>
            <a:solidFill>
              <a:schemeClr val="accent1"/>
            </a:solidFill>
          </a:ln>
        </p:spPr>
        <p:txBody>
          <a:bodyPr wrap="square">
            <a:spAutoFit/>
          </a:bodyPr>
          <a:lstStyle/>
          <a:p>
            <a:r>
              <a:rPr lang="it-IT" sz="2000" dirty="0">
                <a:solidFill>
                  <a:srgbClr val="00B050"/>
                </a:solidFill>
              </a:rPr>
              <a:t>"orange"	"C"</a:t>
            </a:r>
          </a:p>
          <a:p>
            <a:r>
              <a:rPr lang="it-IT" sz="2000" dirty="0">
                <a:solidFill>
                  <a:srgbClr val="00B050"/>
                </a:solidFill>
              </a:rPr>
              <a:t>"apple"		"B"</a:t>
            </a:r>
          </a:p>
          <a:p>
            <a:r>
              <a:rPr lang="it-IT" sz="2000" dirty="0">
                <a:solidFill>
                  <a:srgbClr val="00B050"/>
                </a:solidFill>
              </a:rPr>
              <a:t>"apple"		"A"</a:t>
            </a:r>
          </a:p>
          <a:p>
            <a:r>
              <a:rPr lang="it-IT" sz="2000" dirty="0">
                <a:solidFill>
                  <a:srgbClr val="00B050"/>
                </a:solidFill>
              </a:rPr>
              <a:t>"banana"	"A"</a:t>
            </a:r>
          </a:p>
          <a:p>
            <a:r>
              <a:rPr lang="it-IT" sz="2000" dirty="0">
                <a:solidFill>
                  <a:srgbClr val="00B050"/>
                </a:solidFill>
              </a:rPr>
              <a:t>"banana"	"C"</a:t>
            </a:r>
          </a:p>
          <a:p>
            <a:r>
              <a:rPr lang="it-IT" sz="2000" dirty="0">
                <a:solidFill>
                  <a:srgbClr val="00B050"/>
                </a:solidFill>
              </a:rPr>
              <a:t>"kiwi"		"B"</a:t>
            </a:r>
            <a:endParaRPr lang="en-US" sz="2000" dirty="0">
              <a:solidFill>
                <a:srgbClr val="00B050"/>
              </a:solidFill>
            </a:endParaRPr>
          </a:p>
        </p:txBody>
      </p:sp>
      <p:sp>
        <p:nvSpPr>
          <p:cNvPr id="7" name="Rectangle 6">
            <a:extLst>
              <a:ext uri="{FF2B5EF4-FFF2-40B4-BE49-F238E27FC236}">
                <a16:creationId xmlns:a16="http://schemas.microsoft.com/office/drawing/2014/main" id="{910C9892-812C-470D-B7EE-85534E7A4F59}"/>
              </a:ext>
            </a:extLst>
          </p:cNvPr>
          <p:cNvSpPr/>
          <p:nvPr/>
        </p:nvSpPr>
        <p:spPr>
          <a:xfrm>
            <a:off x="439616" y="1141802"/>
            <a:ext cx="1998441" cy="400110"/>
          </a:xfrm>
          <a:prstGeom prst="rect">
            <a:avLst/>
          </a:prstGeom>
        </p:spPr>
        <p:txBody>
          <a:bodyPr wrap="square">
            <a:spAutoFit/>
          </a:bodyPr>
          <a:lstStyle/>
          <a:p>
            <a:r>
              <a:rPr lang="it-IT" sz="2000" dirty="0"/>
              <a:t>(After the map)</a:t>
            </a:r>
            <a:endParaRPr lang="en-US" sz="2000" dirty="0"/>
          </a:p>
        </p:txBody>
      </p:sp>
      <p:sp>
        <p:nvSpPr>
          <p:cNvPr id="9" name="Rectangle 8">
            <a:extLst>
              <a:ext uri="{FF2B5EF4-FFF2-40B4-BE49-F238E27FC236}">
                <a16:creationId xmlns:a16="http://schemas.microsoft.com/office/drawing/2014/main" id="{48F64925-1D18-4D64-B9C0-4B3841A5318D}"/>
              </a:ext>
            </a:extLst>
          </p:cNvPr>
          <p:cNvSpPr/>
          <p:nvPr/>
        </p:nvSpPr>
        <p:spPr>
          <a:xfrm>
            <a:off x="5604649" y="1076929"/>
            <a:ext cx="3005951" cy="5539978"/>
          </a:xfrm>
          <a:prstGeom prst="rect">
            <a:avLst/>
          </a:prstGeom>
          <a:ln>
            <a:solidFill>
              <a:schemeClr val="accent1"/>
            </a:solidFill>
          </a:ln>
        </p:spPr>
        <p:txBody>
          <a:bodyPr wrap="none">
            <a:spAutoFit/>
          </a:bodyPr>
          <a:lstStyle/>
          <a:p>
            <a:pPr>
              <a:spcBef>
                <a:spcPts val="1200"/>
              </a:spcBef>
            </a:pPr>
            <a:r>
              <a:rPr lang="en-US" dirty="0">
                <a:solidFill>
                  <a:srgbClr val="FF0000"/>
                </a:solidFill>
              </a:rPr>
              <a:t>"apple"		["", "200"]</a:t>
            </a:r>
          </a:p>
          <a:p>
            <a:pPr>
              <a:spcBef>
                <a:spcPts val="1200"/>
              </a:spcBef>
            </a:pPr>
            <a:r>
              <a:rPr lang="en-US" dirty="0">
                <a:solidFill>
                  <a:srgbClr val="FF0000"/>
                </a:solidFill>
              </a:rPr>
              <a:t>"apple"		["B", ""]</a:t>
            </a:r>
          </a:p>
          <a:p>
            <a:pPr>
              <a:spcBef>
                <a:spcPts val="1200"/>
              </a:spcBef>
            </a:pPr>
            <a:r>
              <a:rPr lang="en-US" dirty="0">
                <a:solidFill>
                  <a:srgbClr val="FF0000"/>
                </a:solidFill>
              </a:rPr>
              <a:t>"apple"		["A", ""]</a:t>
            </a:r>
          </a:p>
          <a:p>
            <a:pPr>
              <a:spcBef>
                <a:spcPts val="1200"/>
              </a:spcBef>
            </a:pPr>
            <a:r>
              <a:rPr lang="en-US" dirty="0">
                <a:solidFill>
                  <a:srgbClr val="FF0000"/>
                </a:solidFill>
              </a:rPr>
              <a:t>"orange"		["", "320"]</a:t>
            </a:r>
          </a:p>
          <a:p>
            <a:pPr>
              <a:spcBef>
                <a:spcPts val="1200"/>
              </a:spcBef>
            </a:pPr>
            <a:r>
              <a:rPr lang="en-US" dirty="0">
                <a:solidFill>
                  <a:srgbClr val="FF0000"/>
                </a:solidFill>
              </a:rPr>
              <a:t>"orange"		["C", ""]</a:t>
            </a:r>
          </a:p>
          <a:p>
            <a:pPr>
              <a:spcBef>
                <a:spcPts val="1200"/>
              </a:spcBef>
            </a:pPr>
            <a:r>
              <a:rPr lang="en-US" dirty="0">
                <a:solidFill>
                  <a:srgbClr val="FF0000"/>
                </a:solidFill>
              </a:rPr>
              <a:t>"banana"		["", "15"]</a:t>
            </a:r>
          </a:p>
          <a:p>
            <a:pPr>
              <a:spcBef>
                <a:spcPts val="1200"/>
              </a:spcBef>
            </a:pPr>
            <a:r>
              <a:rPr lang="en-US" dirty="0">
                <a:solidFill>
                  <a:srgbClr val="FF0000"/>
                </a:solidFill>
              </a:rPr>
              <a:t>"banana"		["A", ""]</a:t>
            </a:r>
          </a:p>
          <a:p>
            <a:pPr>
              <a:spcBef>
                <a:spcPts val="1200"/>
              </a:spcBef>
            </a:pPr>
            <a:r>
              <a:rPr lang="en-US" dirty="0">
                <a:solidFill>
                  <a:srgbClr val="FF0000"/>
                </a:solidFill>
              </a:rPr>
              <a:t>"banana"		["C", ""]</a:t>
            </a:r>
          </a:p>
          <a:p>
            <a:pPr>
              <a:spcBef>
                <a:spcPts val="1200"/>
              </a:spcBef>
            </a:pPr>
            <a:r>
              <a:rPr lang="en-US" dirty="0">
                <a:solidFill>
                  <a:srgbClr val="FF0000"/>
                </a:solidFill>
              </a:rPr>
              <a:t>"kiwi"		["", "40"]</a:t>
            </a:r>
          </a:p>
          <a:p>
            <a:pPr>
              <a:spcBef>
                <a:spcPts val="1200"/>
              </a:spcBef>
            </a:pPr>
            <a:r>
              <a:rPr lang="en-US" dirty="0">
                <a:solidFill>
                  <a:srgbClr val="FF0000"/>
                </a:solidFill>
              </a:rPr>
              <a:t>"kiwi"		["B", ""]</a:t>
            </a:r>
          </a:p>
          <a:p>
            <a:pPr>
              <a:spcBef>
                <a:spcPts val="1200"/>
              </a:spcBef>
            </a:pPr>
            <a:r>
              <a:rPr lang="en-US" dirty="0">
                <a:solidFill>
                  <a:srgbClr val="FF0000"/>
                </a:solidFill>
              </a:rPr>
              <a:t>"fig"		["", "100"]</a:t>
            </a:r>
          </a:p>
          <a:p>
            <a:pPr>
              <a:spcBef>
                <a:spcPts val="1200"/>
              </a:spcBef>
            </a:pPr>
            <a:r>
              <a:rPr lang="en-US" dirty="0">
                <a:solidFill>
                  <a:srgbClr val="FF0000"/>
                </a:solidFill>
              </a:rPr>
              <a:t>"peach"		["", "300"]</a:t>
            </a:r>
          </a:p>
          <a:p>
            <a:pPr>
              <a:spcBef>
                <a:spcPts val="1200"/>
              </a:spcBef>
            </a:pPr>
            <a:r>
              <a:rPr lang="en-US" dirty="0">
                <a:solidFill>
                  <a:srgbClr val="FF0000"/>
                </a:solidFill>
              </a:rPr>
              <a:t>…</a:t>
            </a:r>
          </a:p>
        </p:txBody>
      </p:sp>
      <p:sp>
        <p:nvSpPr>
          <p:cNvPr id="8" name="Rectangle 7">
            <a:extLst>
              <a:ext uri="{FF2B5EF4-FFF2-40B4-BE49-F238E27FC236}">
                <a16:creationId xmlns:a16="http://schemas.microsoft.com/office/drawing/2014/main" id="{EE665B94-7768-4D23-B542-E1FE2460A588}"/>
              </a:ext>
            </a:extLst>
          </p:cNvPr>
          <p:cNvSpPr/>
          <p:nvPr/>
        </p:nvSpPr>
        <p:spPr>
          <a:xfrm>
            <a:off x="8610600" y="5712554"/>
            <a:ext cx="2688621" cy="369332"/>
          </a:xfrm>
          <a:prstGeom prst="rect">
            <a:avLst/>
          </a:prstGeom>
        </p:spPr>
        <p:txBody>
          <a:bodyPr wrap="none">
            <a:spAutoFit/>
          </a:bodyPr>
          <a:lstStyle/>
          <a:p>
            <a:r>
              <a:rPr lang="it-IT" dirty="0">
                <a:solidFill>
                  <a:srgbClr val="FF0000"/>
                </a:solidFill>
              </a:rPr>
              <a:t>(After the sort and shuffle)</a:t>
            </a:r>
          </a:p>
        </p:txBody>
      </p:sp>
      <p:sp>
        <p:nvSpPr>
          <p:cNvPr id="10" name="Rectangle 9">
            <a:extLst>
              <a:ext uri="{FF2B5EF4-FFF2-40B4-BE49-F238E27FC236}">
                <a16:creationId xmlns:a16="http://schemas.microsoft.com/office/drawing/2014/main" id="{824820F1-7CBA-42A7-A19C-8AEF34C3B8BF}"/>
              </a:ext>
            </a:extLst>
          </p:cNvPr>
          <p:cNvSpPr/>
          <p:nvPr/>
        </p:nvSpPr>
        <p:spPr>
          <a:xfrm>
            <a:off x="9762216" y="3120277"/>
            <a:ext cx="1868717" cy="369332"/>
          </a:xfrm>
          <a:prstGeom prst="rect">
            <a:avLst/>
          </a:prstGeom>
        </p:spPr>
        <p:txBody>
          <a:bodyPr wrap="none">
            <a:spAutoFit/>
          </a:bodyPr>
          <a:lstStyle/>
          <a:p>
            <a:r>
              <a:rPr lang="it-IT" dirty="0"/>
              <a:t>(After the reduce)</a:t>
            </a:r>
          </a:p>
        </p:txBody>
      </p:sp>
    </p:spTree>
    <p:extLst>
      <p:ext uri="{BB962C8B-B14F-4D97-AF65-F5344CB8AC3E}">
        <p14:creationId xmlns:p14="http://schemas.microsoft.com/office/powerpoint/2010/main" val="355612842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Processing of the Data from the Previous Example</a:t>
            </a:r>
          </a:p>
        </p:txBody>
      </p:sp>
      <p:sp>
        <p:nvSpPr>
          <p:cNvPr id="3" name="Content Placeholder 2"/>
          <p:cNvSpPr>
            <a:spLocks noGrp="1"/>
          </p:cNvSpPr>
          <p:nvPr>
            <p:ph idx="1"/>
          </p:nvPr>
        </p:nvSpPr>
        <p:spPr>
          <a:xfrm>
            <a:off x="838200" y="1631092"/>
            <a:ext cx="10515600" cy="5090383"/>
          </a:xfrm>
        </p:spPr>
        <p:txBody>
          <a:bodyPr>
            <a:normAutofit/>
          </a:bodyPr>
          <a:lstStyle/>
          <a:p>
            <a:pPr marL="0" indent="0">
              <a:buNone/>
            </a:pPr>
            <a:r>
              <a:rPr lang="en-US" sz="2400" dirty="0">
                <a:solidFill>
                  <a:srgbClr val="C00000"/>
                </a:solidFill>
              </a:rPr>
              <a:t>from mrjob.job import MRJob</a:t>
            </a:r>
          </a:p>
          <a:p>
            <a:pPr marL="0" indent="0">
              <a:spcBef>
                <a:spcPts val="300"/>
              </a:spcBef>
              <a:buNone/>
            </a:pPr>
            <a:r>
              <a:rPr lang="en-US" sz="2400" dirty="0">
                <a:solidFill>
                  <a:srgbClr val="C00000"/>
                </a:solidFill>
              </a:rPr>
              <a:t>from mrjob.step import MRStep</a:t>
            </a:r>
          </a:p>
          <a:p>
            <a:pPr marL="0" indent="0">
              <a:buNone/>
            </a:pPr>
            <a:endParaRPr lang="en-US" sz="600" dirty="0">
              <a:solidFill>
                <a:srgbClr val="C00000"/>
              </a:solidFill>
            </a:endParaRPr>
          </a:p>
          <a:p>
            <a:pPr marL="0" indent="0">
              <a:buNone/>
            </a:pPr>
            <a:r>
              <a:rPr lang="en-US" sz="2400" dirty="0">
                <a:solidFill>
                  <a:srgbClr val="C00000"/>
                </a:solidFill>
              </a:rPr>
              <a:t>class InnerJoin(MRJob):</a:t>
            </a:r>
          </a:p>
          <a:p>
            <a:pPr marL="0" indent="0">
              <a:buNone/>
            </a:pPr>
            <a:endParaRPr lang="en-US" sz="800" dirty="0">
              <a:solidFill>
                <a:srgbClr val="C00000"/>
              </a:solidFill>
            </a:endParaRPr>
          </a:p>
          <a:p>
            <a:pPr marL="0" indent="0">
              <a:spcBef>
                <a:spcPts val="0"/>
              </a:spcBef>
              <a:buNone/>
            </a:pPr>
            <a:r>
              <a:rPr lang="en-US" sz="2400" dirty="0">
                <a:solidFill>
                  <a:srgbClr val="C00000"/>
                </a:solidFill>
              </a:rPr>
              <a:t>    def steps(self):</a:t>
            </a:r>
          </a:p>
          <a:p>
            <a:pPr marL="0" indent="0">
              <a:spcBef>
                <a:spcPts val="0"/>
              </a:spcBef>
              <a:buNone/>
            </a:pPr>
            <a:r>
              <a:rPr lang="en-US" sz="2400" dirty="0">
                <a:solidFill>
                  <a:srgbClr val="C00000"/>
                </a:solidFill>
              </a:rPr>
              <a:t>        return [</a:t>
            </a:r>
          </a:p>
          <a:p>
            <a:pPr marL="0" indent="0">
              <a:spcBef>
                <a:spcPts val="0"/>
              </a:spcBef>
              <a:buNone/>
            </a:pPr>
            <a:r>
              <a:rPr lang="en-US" sz="2400" dirty="0">
                <a:solidFill>
                  <a:srgbClr val="C00000"/>
                </a:solidFill>
              </a:rPr>
              <a:t>            MRStep(mapper=self.mapper1,</a:t>
            </a:r>
          </a:p>
          <a:p>
            <a:pPr marL="0" indent="0">
              <a:spcBef>
                <a:spcPts val="0"/>
              </a:spcBef>
              <a:buNone/>
            </a:pPr>
            <a:r>
              <a:rPr lang="en-US" sz="2400" dirty="0">
                <a:solidFill>
                  <a:srgbClr val="C00000"/>
                </a:solidFill>
              </a:rPr>
              <a:t>                   reducer=self.reducer1</a:t>
            </a:r>
          </a:p>
          <a:p>
            <a:pPr marL="0" indent="0">
              <a:spcBef>
                <a:spcPts val="0"/>
              </a:spcBef>
              <a:buNone/>
            </a:pPr>
            <a:r>
              <a:rPr lang="en-US" sz="2400" dirty="0">
                <a:solidFill>
                  <a:srgbClr val="C00000"/>
                </a:solidFill>
              </a:rPr>
              <a:t>            ),</a:t>
            </a:r>
          </a:p>
          <a:p>
            <a:pPr marL="0" indent="0">
              <a:spcBef>
                <a:spcPts val="0"/>
              </a:spcBef>
              <a:buNone/>
            </a:pPr>
            <a:r>
              <a:rPr lang="en-US" sz="2400" dirty="0">
                <a:solidFill>
                  <a:srgbClr val="C00000"/>
                </a:solidFill>
              </a:rPr>
              <a:t>            MRStep(mapper=self.mapper2,</a:t>
            </a:r>
          </a:p>
          <a:p>
            <a:pPr marL="0" indent="0">
              <a:spcBef>
                <a:spcPts val="0"/>
              </a:spcBef>
              <a:buNone/>
            </a:pPr>
            <a:r>
              <a:rPr lang="en-US" sz="2400" dirty="0">
                <a:solidFill>
                  <a:srgbClr val="C00000"/>
                </a:solidFill>
              </a:rPr>
              <a:t>                   reducer=self.reducer2)</a:t>
            </a:r>
          </a:p>
          <a:p>
            <a:pPr marL="0" indent="0">
              <a:spcBef>
                <a:spcPts val="0"/>
              </a:spcBef>
              <a:buNone/>
            </a:pPr>
            <a:r>
              <a:rPr lang="en-US" sz="2400" dirty="0">
                <a:solidFill>
                  <a:srgbClr val="C00000"/>
                </a:solidFill>
              </a:rPr>
              <a:t>        ]</a:t>
            </a:r>
          </a:p>
          <a:p>
            <a:pPr marL="0" indent="0">
              <a:spcBef>
                <a:spcPts val="0"/>
              </a:spcBef>
              <a:buNone/>
            </a:pPr>
            <a:r>
              <a:rPr lang="en-US" sz="2400" i="1" dirty="0">
                <a:solidFill>
                  <a:srgbClr val="C00000"/>
                </a:solidFill>
              </a:rPr>
              <a:t>… (mapper1 and reducer1) …</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84</a:t>
            </a:fld>
            <a:endParaRPr lang="en-US"/>
          </a:p>
        </p:txBody>
      </p:sp>
    </p:spTree>
    <p:extLst>
      <p:ext uri="{BB962C8B-B14F-4D97-AF65-F5344CB8AC3E}">
        <p14:creationId xmlns:p14="http://schemas.microsoft.com/office/powerpoint/2010/main" val="409352624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1731CA9-F254-48FF-8FEA-D6D65E6CC057}"/>
              </a:ext>
            </a:extLst>
          </p:cNvPr>
          <p:cNvSpPr>
            <a:spLocks noGrp="1"/>
          </p:cNvSpPr>
          <p:nvPr>
            <p:ph idx="1"/>
          </p:nvPr>
        </p:nvSpPr>
        <p:spPr>
          <a:xfrm>
            <a:off x="836891" y="417223"/>
            <a:ext cx="4301691" cy="3120382"/>
          </a:xfrm>
        </p:spPr>
        <p:txBody>
          <a:bodyPr>
            <a:normAutofit/>
          </a:bodyPr>
          <a:lstStyle/>
          <a:p>
            <a:pPr marL="0" indent="0">
              <a:buNone/>
            </a:pPr>
            <a:r>
              <a:rPr lang="en-US" sz="2400" dirty="0">
                <a:solidFill>
                  <a:srgbClr val="C00000"/>
                </a:solidFill>
              </a:rPr>
              <a:t>    def mapper2(self, key, value):</a:t>
            </a:r>
          </a:p>
          <a:p>
            <a:pPr marL="0" indent="0">
              <a:buNone/>
            </a:pPr>
            <a:r>
              <a:rPr lang="en-US" sz="2400" dirty="0">
                <a:solidFill>
                  <a:srgbClr val="C00000"/>
                </a:solidFill>
              </a:rPr>
              <a:t>        yield key, 1</a:t>
            </a:r>
          </a:p>
          <a:p>
            <a:pPr marL="0" indent="0">
              <a:buNone/>
            </a:pPr>
            <a:endParaRPr lang="en-US" sz="200" dirty="0">
              <a:solidFill>
                <a:srgbClr val="C00000"/>
              </a:solidFill>
            </a:endParaRPr>
          </a:p>
          <a:p>
            <a:pPr marL="0" indent="0">
              <a:buNone/>
            </a:pPr>
            <a:r>
              <a:rPr lang="en-US" sz="2400" dirty="0">
                <a:solidFill>
                  <a:srgbClr val="C00000"/>
                </a:solidFill>
              </a:rPr>
              <a:t>    def reducer2(self, key, values):</a:t>
            </a:r>
          </a:p>
          <a:p>
            <a:pPr marL="0" indent="0">
              <a:buNone/>
            </a:pPr>
            <a:r>
              <a:rPr lang="en-US" sz="2400" dirty="0">
                <a:solidFill>
                  <a:srgbClr val="C00000"/>
                </a:solidFill>
              </a:rPr>
              <a:t>        yield key, sum(values)</a:t>
            </a:r>
          </a:p>
          <a:p>
            <a:pPr marL="0" indent="0">
              <a:buNone/>
            </a:pPr>
            <a:endParaRPr lang="en-US" sz="200" dirty="0">
              <a:solidFill>
                <a:srgbClr val="C00000"/>
              </a:solidFill>
            </a:endParaRPr>
          </a:p>
          <a:p>
            <a:pPr marL="0" indent="0">
              <a:buNone/>
            </a:pPr>
            <a:r>
              <a:rPr lang="en-US" sz="2400" dirty="0">
                <a:solidFill>
                  <a:srgbClr val="C00000"/>
                </a:solidFill>
              </a:rPr>
              <a:t>if __name__ == '__main__':</a:t>
            </a:r>
          </a:p>
          <a:p>
            <a:pPr marL="0" indent="0">
              <a:buNone/>
            </a:pPr>
            <a:r>
              <a:rPr lang="en-US" sz="2400" dirty="0">
                <a:solidFill>
                  <a:srgbClr val="C00000"/>
                </a:solidFill>
              </a:rPr>
              <a:t>    InnerJoin.run()</a:t>
            </a:r>
          </a:p>
        </p:txBody>
      </p:sp>
      <p:sp>
        <p:nvSpPr>
          <p:cNvPr id="4" name="Footer Placeholder 3">
            <a:extLst>
              <a:ext uri="{FF2B5EF4-FFF2-40B4-BE49-F238E27FC236}">
                <a16:creationId xmlns:a16="http://schemas.microsoft.com/office/drawing/2014/main" id="{D9C9A81F-95F3-49AD-82AC-8EE245A5F66D}"/>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B7145AE4-6C62-41A6-A7B6-F4100881640E}"/>
              </a:ext>
            </a:extLst>
          </p:cNvPr>
          <p:cNvSpPr>
            <a:spLocks noGrp="1"/>
          </p:cNvSpPr>
          <p:nvPr>
            <p:ph type="sldNum" sz="quarter" idx="12"/>
          </p:nvPr>
        </p:nvSpPr>
        <p:spPr/>
        <p:txBody>
          <a:bodyPr/>
          <a:lstStyle/>
          <a:p>
            <a:fld id="{A9CC7422-6785-4937-ADD4-925A9EA90A0C}" type="slidenum">
              <a:rPr lang="en-US" smtClean="0"/>
              <a:t>85</a:t>
            </a:fld>
            <a:endParaRPr lang="en-US"/>
          </a:p>
        </p:txBody>
      </p:sp>
      <p:sp>
        <p:nvSpPr>
          <p:cNvPr id="2" name="Rectangle 1">
            <a:extLst>
              <a:ext uri="{FF2B5EF4-FFF2-40B4-BE49-F238E27FC236}">
                <a16:creationId xmlns:a16="http://schemas.microsoft.com/office/drawing/2014/main" id="{A25A041A-C090-452C-95B8-BA74231AE321}"/>
              </a:ext>
            </a:extLst>
          </p:cNvPr>
          <p:cNvSpPr/>
          <p:nvPr/>
        </p:nvSpPr>
        <p:spPr>
          <a:xfrm>
            <a:off x="3794451" y="3986512"/>
            <a:ext cx="2532247" cy="2308324"/>
          </a:xfrm>
          <a:prstGeom prst="rect">
            <a:avLst/>
          </a:prstGeom>
          <a:ln>
            <a:solidFill>
              <a:schemeClr val="accent1"/>
            </a:solidFill>
          </a:ln>
        </p:spPr>
        <p:txBody>
          <a:bodyPr wrap="square">
            <a:spAutoFit/>
          </a:bodyPr>
          <a:lstStyle/>
          <a:p>
            <a:r>
              <a:rPr lang="it-IT" sz="2400" dirty="0"/>
              <a:t>"apple"	1</a:t>
            </a:r>
          </a:p>
          <a:p>
            <a:r>
              <a:rPr lang="it-IT" sz="2400" dirty="0"/>
              <a:t>"apple"	1</a:t>
            </a:r>
          </a:p>
          <a:p>
            <a:r>
              <a:rPr lang="it-IT" sz="2400" dirty="0"/>
              <a:t>"banana"	1</a:t>
            </a:r>
          </a:p>
          <a:p>
            <a:r>
              <a:rPr lang="it-IT" sz="2400" dirty="0"/>
              <a:t>"banana"	1</a:t>
            </a:r>
          </a:p>
          <a:p>
            <a:r>
              <a:rPr lang="it-IT" sz="2400" dirty="0"/>
              <a:t>"kiwi"		1</a:t>
            </a:r>
          </a:p>
          <a:p>
            <a:r>
              <a:rPr lang="it-IT" sz="2400" dirty="0"/>
              <a:t>"orange"	1</a:t>
            </a:r>
            <a:endParaRPr lang="en-US" sz="2400" dirty="0"/>
          </a:p>
        </p:txBody>
      </p:sp>
      <p:sp>
        <p:nvSpPr>
          <p:cNvPr id="6" name="Rectangle 5">
            <a:extLst>
              <a:ext uri="{FF2B5EF4-FFF2-40B4-BE49-F238E27FC236}">
                <a16:creationId xmlns:a16="http://schemas.microsoft.com/office/drawing/2014/main" id="{EDCE34C6-9842-4CC6-89C8-99C82AE46BFF}"/>
              </a:ext>
            </a:extLst>
          </p:cNvPr>
          <p:cNvSpPr/>
          <p:nvPr/>
        </p:nvSpPr>
        <p:spPr>
          <a:xfrm>
            <a:off x="413943" y="4110319"/>
            <a:ext cx="2960914" cy="1938992"/>
          </a:xfrm>
          <a:prstGeom prst="rect">
            <a:avLst/>
          </a:prstGeom>
          <a:ln>
            <a:solidFill>
              <a:schemeClr val="accent1"/>
            </a:solidFill>
          </a:ln>
        </p:spPr>
        <p:txBody>
          <a:bodyPr wrap="square">
            <a:spAutoFit/>
          </a:bodyPr>
          <a:lstStyle/>
          <a:p>
            <a:r>
              <a:rPr lang="it-IT" sz="2000" dirty="0">
                <a:solidFill>
                  <a:srgbClr val="00B050"/>
                </a:solidFill>
              </a:rPr>
              <a:t>"orange"	"C"</a:t>
            </a:r>
          </a:p>
          <a:p>
            <a:r>
              <a:rPr lang="it-IT" sz="2000" dirty="0">
                <a:solidFill>
                  <a:srgbClr val="00B050"/>
                </a:solidFill>
              </a:rPr>
              <a:t>"apple"		"B"</a:t>
            </a:r>
          </a:p>
          <a:p>
            <a:r>
              <a:rPr lang="it-IT" sz="2000" dirty="0">
                <a:solidFill>
                  <a:srgbClr val="00B050"/>
                </a:solidFill>
              </a:rPr>
              <a:t>"apple"		"A"</a:t>
            </a:r>
          </a:p>
          <a:p>
            <a:r>
              <a:rPr lang="it-IT" sz="2000" dirty="0">
                <a:solidFill>
                  <a:srgbClr val="00B050"/>
                </a:solidFill>
              </a:rPr>
              <a:t>"banana"	"A"</a:t>
            </a:r>
          </a:p>
          <a:p>
            <a:r>
              <a:rPr lang="it-IT" sz="2000" dirty="0">
                <a:solidFill>
                  <a:srgbClr val="00B050"/>
                </a:solidFill>
              </a:rPr>
              <a:t>"banana"	"C"</a:t>
            </a:r>
          </a:p>
          <a:p>
            <a:r>
              <a:rPr lang="it-IT" sz="2000" dirty="0">
                <a:solidFill>
                  <a:srgbClr val="00B050"/>
                </a:solidFill>
              </a:rPr>
              <a:t>"kiwi"		"B"</a:t>
            </a:r>
            <a:endParaRPr lang="en-US" sz="2000" dirty="0">
              <a:solidFill>
                <a:srgbClr val="00B050"/>
              </a:solidFill>
            </a:endParaRPr>
          </a:p>
        </p:txBody>
      </p:sp>
      <p:sp>
        <p:nvSpPr>
          <p:cNvPr id="7" name="TextBox 6">
            <a:extLst>
              <a:ext uri="{FF2B5EF4-FFF2-40B4-BE49-F238E27FC236}">
                <a16:creationId xmlns:a16="http://schemas.microsoft.com/office/drawing/2014/main" id="{E5F583ED-2335-46AE-82FB-469439D72A7F}"/>
              </a:ext>
            </a:extLst>
          </p:cNvPr>
          <p:cNvSpPr txBox="1"/>
          <p:nvPr/>
        </p:nvSpPr>
        <p:spPr>
          <a:xfrm>
            <a:off x="412634" y="3710311"/>
            <a:ext cx="3065904" cy="461665"/>
          </a:xfrm>
          <a:prstGeom prst="rect">
            <a:avLst/>
          </a:prstGeom>
          <a:noFill/>
        </p:spPr>
        <p:txBody>
          <a:bodyPr wrap="none" rtlCol="0">
            <a:spAutoFit/>
          </a:bodyPr>
          <a:lstStyle/>
          <a:p>
            <a:r>
              <a:rPr lang="en-US" sz="2400" dirty="0"/>
              <a:t>After the first MR Step:</a:t>
            </a:r>
          </a:p>
        </p:txBody>
      </p:sp>
      <p:sp>
        <p:nvSpPr>
          <p:cNvPr id="8" name="TextBox 7">
            <a:extLst>
              <a:ext uri="{FF2B5EF4-FFF2-40B4-BE49-F238E27FC236}">
                <a16:creationId xmlns:a16="http://schemas.microsoft.com/office/drawing/2014/main" id="{3CA9C5A5-3ABF-4918-ACA1-494BAB8350C1}"/>
              </a:ext>
            </a:extLst>
          </p:cNvPr>
          <p:cNvSpPr txBox="1"/>
          <p:nvPr/>
        </p:nvSpPr>
        <p:spPr>
          <a:xfrm>
            <a:off x="3678368" y="3222018"/>
            <a:ext cx="2582630" cy="830997"/>
          </a:xfrm>
          <a:prstGeom prst="rect">
            <a:avLst/>
          </a:prstGeom>
          <a:noFill/>
        </p:spPr>
        <p:txBody>
          <a:bodyPr wrap="none" rtlCol="0">
            <a:spAutoFit/>
          </a:bodyPr>
          <a:lstStyle/>
          <a:p>
            <a:r>
              <a:rPr lang="en-US" sz="2400" dirty="0"/>
              <a:t>After the mapper</a:t>
            </a:r>
          </a:p>
          <a:p>
            <a:r>
              <a:rPr lang="en-US" sz="2400" dirty="0"/>
              <a:t>of the 2</a:t>
            </a:r>
            <a:r>
              <a:rPr lang="en-US" sz="2400" baseline="30000" dirty="0"/>
              <a:t>nd</a:t>
            </a:r>
            <a:r>
              <a:rPr lang="en-US" sz="2400" dirty="0"/>
              <a:t> MR Step:</a:t>
            </a:r>
          </a:p>
        </p:txBody>
      </p:sp>
      <p:sp>
        <p:nvSpPr>
          <p:cNvPr id="9" name="Rectangle 8">
            <a:extLst>
              <a:ext uri="{FF2B5EF4-FFF2-40B4-BE49-F238E27FC236}">
                <a16:creationId xmlns:a16="http://schemas.microsoft.com/office/drawing/2014/main" id="{8148EC98-410C-4E66-87FF-B41AA2BC2BBA}"/>
              </a:ext>
            </a:extLst>
          </p:cNvPr>
          <p:cNvSpPr/>
          <p:nvPr/>
        </p:nvSpPr>
        <p:spPr>
          <a:xfrm>
            <a:off x="6849687" y="3977666"/>
            <a:ext cx="2368039" cy="2308324"/>
          </a:xfrm>
          <a:prstGeom prst="rect">
            <a:avLst/>
          </a:prstGeom>
          <a:ln>
            <a:solidFill>
              <a:schemeClr val="accent1"/>
            </a:solidFill>
          </a:ln>
        </p:spPr>
        <p:txBody>
          <a:bodyPr wrap="square">
            <a:spAutoFit/>
          </a:bodyPr>
          <a:lstStyle/>
          <a:p>
            <a:r>
              <a:rPr lang="it-IT" sz="2400" dirty="0"/>
              <a:t>"apple"	1</a:t>
            </a:r>
          </a:p>
          <a:p>
            <a:r>
              <a:rPr lang="it-IT" sz="2400" dirty="0"/>
              <a:t>"apple"	1</a:t>
            </a:r>
          </a:p>
          <a:p>
            <a:r>
              <a:rPr lang="it-IT" sz="2400" dirty="0"/>
              <a:t>"banana"	1</a:t>
            </a:r>
          </a:p>
          <a:p>
            <a:r>
              <a:rPr lang="it-IT" sz="2400" dirty="0"/>
              <a:t>"banana"	1</a:t>
            </a:r>
          </a:p>
          <a:p>
            <a:r>
              <a:rPr lang="it-IT" sz="2400" dirty="0"/>
              <a:t>"kiwi"		1</a:t>
            </a:r>
          </a:p>
          <a:p>
            <a:r>
              <a:rPr lang="it-IT" sz="2400" dirty="0"/>
              <a:t>"orange"	1</a:t>
            </a:r>
            <a:endParaRPr lang="en-US" dirty="0"/>
          </a:p>
        </p:txBody>
      </p:sp>
      <p:sp>
        <p:nvSpPr>
          <p:cNvPr id="10" name="Rectangle 9">
            <a:extLst>
              <a:ext uri="{FF2B5EF4-FFF2-40B4-BE49-F238E27FC236}">
                <a16:creationId xmlns:a16="http://schemas.microsoft.com/office/drawing/2014/main" id="{11150A4B-9043-40F0-9575-A817273FBC63}"/>
              </a:ext>
            </a:extLst>
          </p:cNvPr>
          <p:cNvSpPr/>
          <p:nvPr/>
        </p:nvSpPr>
        <p:spPr>
          <a:xfrm>
            <a:off x="9624634" y="3986512"/>
            <a:ext cx="2186366" cy="1685077"/>
          </a:xfrm>
          <a:prstGeom prst="rect">
            <a:avLst/>
          </a:prstGeom>
          <a:ln>
            <a:solidFill>
              <a:schemeClr val="accent1"/>
            </a:solidFill>
          </a:ln>
        </p:spPr>
        <p:txBody>
          <a:bodyPr wrap="square">
            <a:spAutoFit/>
          </a:bodyPr>
          <a:lstStyle/>
          <a:p>
            <a:r>
              <a:rPr lang="it-IT" sz="2400" dirty="0">
                <a:solidFill>
                  <a:srgbClr val="00B050"/>
                </a:solidFill>
              </a:rPr>
              <a:t>"kiwi"		1</a:t>
            </a:r>
          </a:p>
          <a:p>
            <a:pPr>
              <a:spcBef>
                <a:spcPts val="300"/>
              </a:spcBef>
            </a:pPr>
            <a:r>
              <a:rPr lang="it-IT" sz="2400" dirty="0">
                <a:solidFill>
                  <a:srgbClr val="00B050"/>
                </a:solidFill>
              </a:rPr>
              <a:t>"orange"	1</a:t>
            </a:r>
          </a:p>
          <a:p>
            <a:pPr>
              <a:spcBef>
                <a:spcPts val="300"/>
              </a:spcBef>
            </a:pPr>
            <a:r>
              <a:rPr lang="it-IT" sz="2400" dirty="0">
                <a:solidFill>
                  <a:srgbClr val="00B050"/>
                </a:solidFill>
              </a:rPr>
              <a:t>"apple"	2</a:t>
            </a:r>
          </a:p>
          <a:p>
            <a:pPr>
              <a:spcBef>
                <a:spcPts val="300"/>
              </a:spcBef>
            </a:pPr>
            <a:r>
              <a:rPr lang="it-IT" sz="2400" dirty="0">
                <a:solidFill>
                  <a:srgbClr val="00B050"/>
                </a:solidFill>
              </a:rPr>
              <a:t>"banana"	2</a:t>
            </a:r>
            <a:endParaRPr lang="en-US" sz="2400" dirty="0">
              <a:solidFill>
                <a:srgbClr val="00B050"/>
              </a:solidFill>
            </a:endParaRPr>
          </a:p>
        </p:txBody>
      </p:sp>
      <p:sp>
        <p:nvSpPr>
          <p:cNvPr id="11" name="TextBox 10">
            <a:extLst>
              <a:ext uri="{FF2B5EF4-FFF2-40B4-BE49-F238E27FC236}">
                <a16:creationId xmlns:a16="http://schemas.microsoft.com/office/drawing/2014/main" id="{23DEADA7-9488-4CD0-9A70-8981D5183357}"/>
              </a:ext>
            </a:extLst>
          </p:cNvPr>
          <p:cNvSpPr txBox="1"/>
          <p:nvPr/>
        </p:nvSpPr>
        <p:spPr>
          <a:xfrm>
            <a:off x="6651500" y="3195469"/>
            <a:ext cx="2833468" cy="830997"/>
          </a:xfrm>
          <a:prstGeom prst="rect">
            <a:avLst/>
          </a:prstGeom>
          <a:noFill/>
        </p:spPr>
        <p:txBody>
          <a:bodyPr wrap="none" rtlCol="0">
            <a:spAutoFit/>
          </a:bodyPr>
          <a:lstStyle/>
          <a:p>
            <a:r>
              <a:rPr lang="en-US" sz="2400" dirty="0"/>
              <a:t>After the shuffle/sort</a:t>
            </a:r>
          </a:p>
          <a:p>
            <a:r>
              <a:rPr lang="en-US" sz="2400" dirty="0"/>
              <a:t>Of the 2</a:t>
            </a:r>
            <a:r>
              <a:rPr lang="en-US" sz="2400" baseline="30000" dirty="0"/>
              <a:t>nd</a:t>
            </a:r>
            <a:r>
              <a:rPr lang="en-US" sz="2400" dirty="0"/>
              <a:t> MR Step:</a:t>
            </a:r>
          </a:p>
        </p:txBody>
      </p:sp>
      <p:sp>
        <p:nvSpPr>
          <p:cNvPr id="12" name="Rectangle 11">
            <a:extLst>
              <a:ext uri="{FF2B5EF4-FFF2-40B4-BE49-F238E27FC236}">
                <a16:creationId xmlns:a16="http://schemas.microsoft.com/office/drawing/2014/main" id="{BAA7CBE9-9B86-4E11-8E28-BD9A5BD5EBB1}"/>
              </a:ext>
            </a:extLst>
          </p:cNvPr>
          <p:cNvSpPr/>
          <p:nvPr/>
        </p:nvSpPr>
        <p:spPr>
          <a:xfrm>
            <a:off x="9624634" y="3510730"/>
            <a:ext cx="1654620" cy="461665"/>
          </a:xfrm>
          <a:prstGeom prst="rect">
            <a:avLst/>
          </a:prstGeom>
        </p:spPr>
        <p:txBody>
          <a:bodyPr wrap="none">
            <a:spAutoFit/>
          </a:bodyPr>
          <a:lstStyle/>
          <a:p>
            <a:pPr>
              <a:spcBef>
                <a:spcPts val="3000"/>
              </a:spcBef>
            </a:pPr>
            <a:r>
              <a:rPr lang="it-IT" sz="2400" dirty="0"/>
              <a:t>The output:</a:t>
            </a:r>
          </a:p>
        </p:txBody>
      </p:sp>
    </p:spTree>
    <p:extLst>
      <p:ext uri="{BB962C8B-B14F-4D97-AF65-F5344CB8AC3E}">
        <p14:creationId xmlns:p14="http://schemas.microsoft.com/office/powerpoint/2010/main" val="336045539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55368-1523-45E2-AAA2-8F389A564EEC}"/>
              </a:ext>
            </a:extLst>
          </p:cNvPr>
          <p:cNvSpPr>
            <a:spLocks noGrp="1"/>
          </p:cNvSpPr>
          <p:nvPr>
            <p:ph type="title"/>
          </p:nvPr>
        </p:nvSpPr>
        <p:spPr/>
        <p:txBody>
          <a:bodyPr/>
          <a:lstStyle/>
          <a:p>
            <a:r>
              <a:rPr lang="en-US" dirty="0"/>
              <a:t>Processing Sales Transactions</a:t>
            </a:r>
          </a:p>
        </p:txBody>
      </p:sp>
      <p:sp>
        <p:nvSpPr>
          <p:cNvPr id="3" name="Content Placeholder 2">
            <a:extLst>
              <a:ext uri="{FF2B5EF4-FFF2-40B4-BE49-F238E27FC236}">
                <a16:creationId xmlns:a16="http://schemas.microsoft.com/office/drawing/2014/main" id="{77CB2E5E-627A-43A8-B305-ACAA34B711CF}"/>
              </a:ext>
            </a:extLst>
          </p:cNvPr>
          <p:cNvSpPr>
            <a:spLocks noGrp="1"/>
          </p:cNvSpPr>
          <p:nvPr>
            <p:ph idx="1"/>
          </p:nvPr>
        </p:nvSpPr>
        <p:spPr>
          <a:xfrm>
            <a:off x="838199" y="1801091"/>
            <a:ext cx="10827327" cy="4375872"/>
          </a:xfrm>
        </p:spPr>
        <p:txBody>
          <a:bodyPr>
            <a:normAutofit/>
          </a:bodyPr>
          <a:lstStyle/>
          <a:p>
            <a:r>
              <a:rPr lang="en-US" sz="2400" dirty="0"/>
              <a:t>Questions that we want to answer:</a:t>
            </a:r>
          </a:p>
          <a:p>
            <a:pPr lvl="1"/>
            <a:r>
              <a:rPr lang="en-US" dirty="0"/>
              <a:t>For each product sold, the name of the city in which each product was sold.</a:t>
            </a:r>
          </a:p>
          <a:p>
            <a:pPr lvl="1"/>
            <a:r>
              <a:rPr lang="en-US" dirty="0"/>
              <a:t>The number of times each of the products was sold  </a:t>
            </a:r>
          </a:p>
          <a:p>
            <a:r>
              <a:rPr lang="en-US" sz="2400" dirty="0"/>
              <a:t>The data consists of 3 files:</a:t>
            </a:r>
          </a:p>
          <a:p>
            <a:pPr lvl="1"/>
            <a:r>
              <a:rPr lang="en-US" dirty="0">
                <a:solidFill>
                  <a:srgbClr val="00B050"/>
                </a:solidFill>
              </a:rPr>
              <a:t>Customer data</a:t>
            </a:r>
            <a:r>
              <a:rPr lang="en-US" dirty="0"/>
              <a:t>: customer id, name, city, state</a:t>
            </a:r>
          </a:p>
          <a:p>
            <a:pPr lvl="1"/>
            <a:r>
              <a:rPr lang="en-US" dirty="0">
                <a:solidFill>
                  <a:srgbClr val="00B050"/>
                </a:solidFill>
              </a:rPr>
              <a:t>Transaction data</a:t>
            </a:r>
            <a:r>
              <a:rPr lang="en-US" dirty="0"/>
              <a:t>: transaction number, date, customer id, amount, product id</a:t>
            </a:r>
          </a:p>
          <a:p>
            <a:pPr lvl="1"/>
            <a:r>
              <a:rPr lang="en-US" dirty="0">
                <a:solidFill>
                  <a:srgbClr val="00B050"/>
                </a:solidFill>
              </a:rPr>
              <a:t>Product data</a:t>
            </a:r>
            <a:r>
              <a:rPr lang="en-US" dirty="0"/>
              <a:t>: product id, product name</a:t>
            </a:r>
          </a:p>
          <a:p>
            <a:r>
              <a:rPr lang="en-US" sz="2400" dirty="0"/>
              <a:t>The solution requires a join of two datasets, and a pipeline of two mapreduce jobs:</a:t>
            </a:r>
          </a:p>
          <a:p>
            <a:pPr lvl="1"/>
            <a:r>
              <a:rPr lang="en-US" dirty="0"/>
              <a:t>step 1: join customers to purchases</a:t>
            </a:r>
          </a:p>
          <a:p>
            <a:pPr lvl="1"/>
            <a:r>
              <a:rPr lang="en-US" dirty="0"/>
              <a:t>step 2: aggregate on location. </a:t>
            </a:r>
          </a:p>
        </p:txBody>
      </p:sp>
      <p:sp>
        <p:nvSpPr>
          <p:cNvPr id="4" name="Footer Placeholder 3">
            <a:extLst>
              <a:ext uri="{FF2B5EF4-FFF2-40B4-BE49-F238E27FC236}">
                <a16:creationId xmlns:a16="http://schemas.microsoft.com/office/drawing/2014/main" id="{DDBEF3D0-8C70-4AE4-8E4C-8BF80DDA50AA}"/>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F1814993-3806-49A9-917C-2C071ED27F96}"/>
              </a:ext>
            </a:extLst>
          </p:cNvPr>
          <p:cNvSpPr>
            <a:spLocks noGrp="1"/>
          </p:cNvSpPr>
          <p:nvPr>
            <p:ph type="sldNum" sz="quarter" idx="12"/>
          </p:nvPr>
        </p:nvSpPr>
        <p:spPr/>
        <p:txBody>
          <a:bodyPr/>
          <a:lstStyle/>
          <a:p>
            <a:fld id="{A9CC7422-6785-4937-ADD4-925A9EA90A0C}" type="slidenum">
              <a:rPr lang="en-US" smtClean="0"/>
              <a:t>86</a:t>
            </a:fld>
            <a:endParaRPr lang="en-US"/>
          </a:p>
        </p:txBody>
      </p:sp>
    </p:spTree>
    <p:extLst>
      <p:ext uri="{BB962C8B-B14F-4D97-AF65-F5344CB8AC3E}">
        <p14:creationId xmlns:p14="http://schemas.microsoft.com/office/powerpoint/2010/main" val="164528126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744ECA9-D460-435B-915B-A28DB641B4DD}"/>
              </a:ext>
            </a:extLst>
          </p:cNvPr>
          <p:cNvSpPr>
            <a:spLocks noGrp="1"/>
          </p:cNvSpPr>
          <p:nvPr>
            <p:ph type="title"/>
          </p:nvPr>
        </p:nvSpPr>
        <p:spPr>
          <a:xfrm>
            <a:off x="839788" y="452677"/>
            <a:ext cx="9169974" cy="675735"/>
          </a:xfrm>
        </p:spPr>
        <p:txBody>
          <a:bodyPr>
            <a:normAutofit fontScale="90000"/>
          </a:bodyPr>
          <a:lstStyle/>
          <a:p>
            <a:pPr algn="ctr"/>
            <a:r>
              <a:rPr lang="en-US" dirty="0"/>
              <a:t>The Data Files</a:t>
            </a:r>
          </a:p>
        </p:txBody>
      </p:sp>
      <p:sp>
        <p:nvSpPr>
          <p:cNvPr id="7" name="Text Placeholder 6">
            <a:extLst>
              <a:ext uri="{FF2B5EF4-FFF2-40B4-BE49-F238E27FC236}">
                <a16:creationId xmlns:a16="http://schemas.microsoft.com/office/drawing/2014/main" id="{FD937AC0-EC80-4D55-BFA3-C196FA63AD3B}"/>
              </a:ext>
            </a:extLst>
          </p:cNvPr>
          <p:cNvSpPr>
            <a:spLocks noGrp="1"/>
          </p:cNvSpPr>
          <p:nvPr>
            <p:ph type="body" idx="1"/>
          </p:nvPr>
        </p:nvSpPr>
        <p:spPr>
          <a:xfrm>
            <a:off x="252920" y="1318361"/>
            <a:ext cx="5157787" cy="423406"/>
          </a:xfrm>
        </p:spPr>
        <p:txBody>
          <a:bodyPr/>
          <a:lstStyle/>
          <a:p>
            <a:pPr algn="ctr"/>
            <a:r>
              <a:rPr lang="en-US" dirty="0"/>
              <a:t>Customers</a:t>
            </a:r>
          </a:p>
        </p:txBody>
      </p:sp>
      <p:sp>
        <p:nvSpPr>
          <p:cNvPr id="8" name="Content Placeholder 7">
            <a:extLst>
              <a:ext uri="{FF2B5EF4-FFF2-40B4-BE49-F238E27FC236}">
                <a16:creationId xmlns:a16="http://schemas.microsoft.com/office/drawing/2014/main" id="{92C6A4B6-B90B-4B4A-AC8A-8B1AD3B5F9D3}"/>
              </a:ext>
            </a:extLst>
          </p:cNvPr>
          <p:cNvSpPr>
            <a:spLocks noGrp="1"/>
          </p:cNvSpPr>
          <p:nvPr>
            <p:ph sz="half" idx="2"/>
          </p:nvPr>
        </p:nvSpPr>
        <p:spPr>
          <a:xfrm>
            <a:off x="252920" y="1988979"/>
            <a:ext cx="5068109" cy="1712405"/>
          </a:xfrm>
          <a:ln>
            <a:solidFill>
              <a:schemeClr val="accent1"/>
            </a:solidFill>
          </a:ln>
        </p:spPr>
        <p:txBody>
          <a:bodyPr>
            <a:normAutofit fontScale="62500" lnSpcReduction="20000"/>
          </a:bodyPr>
          <a:lstStyle/>
          <a:p>
            <a:pPr marL="0" indent="0">
              <a:buNone/>
            </a:pPr>
            <a:r>
              <a:rPr lang="en-US" dirty="0">
                <a:solidFill>
                  <a:srgbClr val="00B050"/>
                </a:solidFill>
              </a:rPr>
              <a:t>cust_id	name		city	State</a:t>
            </a:r>
          </a:p>
          <a:p>
            <a:pPr marL="0" indent="0">
              <a:buNone/>
            </a:pPr>
            <a:r>
              <a:rPr lang="en-US" dirty="0"/>
              <a:t>2001001	Sam Johnson	Atlanta	GA</a:t>
            </a:r>
          </a:p>
          <a:p>
            <a:pPr marL="0" indent="0">
              <a:buNone/>
            </a:pPr>
            <a:r>
              <a:rPr lang="en-US" dirty="0"/>
              <a:t>2001005	Kristy Bremmer	Birmingham	AL</a:t>
            </a:r>
          </a:p>
          <a:p>
            <a:pPr marL="0" indent="0">
              <a:buNone/>
            </a:pPr>
            <a:r>
              <a:rPr lang="en-US" dirty="0"/>
              <a:t>2001100	Susan Jones	Dallas	TX</a:t>
            </a:r>
          </a:p>
          <a:p>
            <a:pPr marL="0" indent="0">
              <a:buNone/>
            </a:pPr>
            <a:r>
              <a:rPr lang="en-US" dirty="0"/>
              <a:t>2001022	Matt Smith	Knoxville	TN</a:t>
            </a:r>
          </a:p>
        </p:txBody>
      </p:sp>
      <p:sp>
        <p:nvSpPr>
          <p:cNvPr id="9" name="Text Placeholder 8">
            <a:extLst>
              <a:ext uri="{FF2B5EF4-FFF2-40B4-BE49-F238E27FC236}">
                <a16:creationId xmlns:a16="http://schemas.microsoft.com/office/drawing/2014/main" id="{B1F577E4-2D7E-471D-A1D0-1D46C6D7A487}"/>
              </a:ext>
            </a:extLst>
          </p:cNvPr>
          <p:cNvSpPr>
            <a:spLocks noGrp="1"/>
          </p:cNvSpPr>
          <p:nvPr>
            <p:ph type="body" sz="quarter" idx="3"/>
          </p:nvPr>
        </p:nvSpPr>
        <p:spPr>
          <a:xfrm>
            <a:off x="5447489" y="1318867"/>
            <a:ext cx="5183188" cy="423406"/>
          </a:xfrm>
        </p:spPr>
        <p:txBody>
          <a:bodyPr/>
          <a:lstStyle/>
          <a:p>
            <a:pPr algn="ctr"/>
            <a:r>
              <a:rPr lang="en-US" dirty="0"/>
              <a:t>Transactions</a:t>
            </a:r>
          </a:p>
        </p:txBody>
      </p:sp>
      <p:sp>
        <p:nvSpPr>
          <p:cNvPr id="10" name="Content Placeholder 9">
            <a:extLst>
              <a:ext uri="{FF2B5EF4-FFF2-40B4-BE49-F238E27FC236}">
                <a16:creationId xmlns:a16="http://schemas.microsoft.com/office/drawing/2014/main" id="{8D595ECB-782F-4626-A424-21467B8D9311}"/>
              </a:ext>
            </a:extLst>
          </p:cNvPr>
          <p:cNvSpPr>
            <a:spLocks noGrp="1"/>
          </p:cNvSpPr>
          <p:nvPr>
            <p:ph sz="quarter" idx="4"/>
          </p:nvPr>
        </p:nvSpPr>
        <p:spPr>
          <a:xfrm>
            <a:off x="5447489" y="1988979"/>
            <a:ext cx="6566171" cy="4473068"/>
          </a:xfrm>
          <a:ln>
            <a:solidFill>
              <a:schemeClr val="accent1"/>
            </a:solidFill>
          </a:ln>
        </p:spPr>
        <p:txBody>
          <a:bodyPr>
            <a:normAutofit fontScale="62500" lnSpcReduction="20000"/>
          </a:bodyPr>
          <a:lstStyle/>
          <a:p>
            <a:pPr marL="0" indent="0">
              <a:buNone/>
            </a:pPr>
            <a:r>
              <a:rPr lang="en-US" dirty="0">
                <a:solidFill>
                  <a:srgbClr val="00B050"/>
                </a:solidFill>
              </a:rPr>
              <a:t>trans_id		date		user_id	amount	prod_id</a:t>
            </a:r>
          </a:p>
          <a:p>
            <a:pPr marL="0" indent="0">
              <a:buNone/>
            </a:pPr>
            <a:r>
              <a:rPr lang="en-US" dirty="0"/>
              <a:t>TR_12345	07-15-2020	2001005	135.48	7</a:t>
            </a:r>
          </a:p>
          <a:p>
            <a:pPr marL="0" indent="0">
              <a:buNone/>
            </a:pPr>
            <a:r>
              <a:rPr lang="en-US" dirty="0"/>
              <a:t>TR_12388	02-28-2019	2001001	20.56	2</a:t>
            </a:r>
          </a:p>
          <a:p>
            <a:pPr marL="0" indent="0">
              <a:buNone/>
            </a:pPr>
            <a:r>
              <a:rPr lang="en-US" dirty="0"/>
              <a:t>TR_12477	01-01-2018	2001100	256.99	6</a:t>
            </a:r>
          </a:p>
          <a:p>
            <a:pPr marL="0" indent="0">
              <a:buNone/>
            </a:pPr>
            <a:r>
              <a:rPr lang="en-US" dirty="0"/>
              <a:t>TR_12201	06-04-2020	2001001	199.89	4</a:t>
            </a:r>
          </a:p>
          <a:p>
            <a:pPr marL="0" indent="0">
              <a:buNone/>
            </a:pPr>
            <a:r>
              <a:rPr lang="en-US" dirty="0"/>
              <a:t>TR_12301	06-20-2020	2001100	999.75	5</a:t>
            </a:r>
          </a:p>
          <a:p>
            <a:pPr marL="0" indent="0">
              <a:buNone/>
            </a:pPr>
            <a:r>
              <a:rPr lang="en-US" dirty="0"/>
              <a:t>TR_12404	03-10-2020	2001001 	110.55	3</a:t>
            </a:r>
          </a:p>
          <a:p>
            <a:pPr marL="0" indent="0">
              <a:buNone/>
            </a:pPr>
            <a:r>
              <a:rPr lang="en-US" dirty="0"/>
              <a:t>TR_12701	11-12-2019	2001100 	999.75	5</a:t>
            </a:r>
          </a:p>
          <a:p>
            <a:pPr marL="0" indent="0">
              <a:buNone/>
            </a:pPr>
            <a:r>
              <a:rPr lang="en-US" dirty="0"/>
              <a:t>TR_12303	05-15-2019	2001005	32.25	1</a:t>
            </a:r>
          </a:p>
          <a:p>
            <a:pPr marL="0" indent="0">
              <a:buNone/>
            </a:pPr>
            <a:r>
              <a:rPr lang="en-US" dirty="0"/>
              <a:t>TR_12102	10-15-2019	2001005	899.75	5</a:t>
            </a:r>
          </a:p>
          <a:p>
            <a:pPr marL="0" indent="0">
              <a:buNone/>
            </a:pPr>
            <a:r>
              <a:rPr lang="en-US" dirty="0"/>
              <a:t>TR_12404	07-11-2020	2001022	110.55	3</a:t>
            </a:r>
          </a:p>
          <a:p>
            <a:pPr marL="0" indent="0">
              <a:buNone/>
            </a:pPr>
            <a:r>
              <a:rPr lang="en-US" dirty="0"/>
              <a:t>TR_12631	02-09-2019	2001005	125.10	6</a:t>
            </a:r>
          </a:p>
          <a:p>
            <a:pPr marL="0" indent="0">
              <a:buNone/>
            </a:pPr>
            <a:r>
              <a:rPr lang="en-US" dirty="0"/>
              <a:t>TR_12221	05-05-2020	2001100	199.89	4</a:t>
            </a:r>
          </a:p>
          <a:p>
            <a:pPr marL="0" indent="0">
              <a:buNone/>
            </a:pPr>
            <a:r>
              <a:rPr lang="en-US" dirty="0"/>
              <a:t>TR_12333	05-15-2020	2001022	32.25	1</a:t>
            </a:r>
          </a:p>
          <a:p>
            <a:pPr marL="0" indent="0">
              <a:buNone/>
            </a:pPr>
            <a:endParaRPr lang="en-US" dirty="0"/>
          </a:p>
        </p:txBody>
      </p:sp>
      <p:sp>
        <p:nvSpPr>
          <p:cNvPr id="4" name="Footer Placeholder 3">
            <a:extLst>
              <a:ext uri="{FF2B5EF4-FFF2-40B4-BE49-F238E27FC236}">
                <a16:creationId xmlns:a16="http://schemas.microsoft.com/office/drawing/2014/main" id="{2A10C482-FF54-4FB3-97CF-EE0170FA7F3A}"/>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B480058F-A762-42FC-AE5C-DF9E1CFA4822}"/>
              </a:ext>
            </a:extLst>
          </p:cNvPr>
          <p:cNvSpPr>
            <a:spLocks noGrp="1"/>
          </p:cNvSpPr>
          <p:nvPr>
            <p:ph type="sldNum" sz="quarter" idx="12"/>
          </p:nvPr>
        </p:nvSpPr>
        <p:spPr/>
        <p:txBody>
          <a:bodyPr/>
          <a:lstStyle/>
          <a:p>
            <a:fld id="{A9CC7422-6785-4937-ADD4-925A9EA90A0C}" type="slidenum">
              <a:rPr lang="en-US" smtClean="0"/>
              <a:t>87</a:t>
            </a:fld>
            <a:endParaRPr lang="en-US"/>
          </a:p>
        </p:txBody>
      </p:sp>
      <p:sp>
        <p:nvSpPr>
          <p:cNvPr id="2" name="Rectangle 1">
            <a:extLst>
              <a:ext uri="{FF2B5EF4-FFF2-40B4-BE49-F238E27FC236}">
                <a16:creationId xmlns:a16="http://schemas.microsoft.com/office/drawing/2014/main" id="{44D319F3-382C-456F-AAEB-C608924DCF99}"/>
              </a:ext>
            </a:extLst>
          </p:cNvPr>
          <p:cNvSpPr/>
          <p:nvPr/>
        </p:nvSpPr>
        <p:spPr>
          <a:xfrm>
            <a:off x="533400" y="4396733"/>
            <a:ext cx="4787629" cy="2031325"/>
          </a:xfrm>
          <a:prstGeom prst="rect">
            <a:avLst/>
          </a:prstGeom>
          <a:ln>
            <a:solidFill>
              <a:schemeClr val="accent1"/>
            </a:solidFill>
          </a:ln>
        </p:spPr>
        <p:txBody>
          <a:bodyPr wrap="square">
            <a:spAutoFit/>
          </a:bodyPr>
          <a:lstStyle/>
          <a:p>
            <a:r>
              <a:rPr lang="en-US" dirty="0"/>
              <a:t>1	Keyboard	s1</a:t>
            </a:r>
          </a:p>
          <a:p>
            <a:r>
              <a:rPr lang="en-US" dirty="0"/>
              <a:t>2	Mouse	s2</a:t>
            </a:r>
          </a:p>
          <a:p>
            <a:r>
              <a:rPr lang="en-US" dirty="0"/>
              <a:t>3	Monitor	s3</a:t>
            </a:r>
          </a:p>
          <a:p>
            <a:r>
              <a:rPr lang="en-US" dirty="0"/>
              <a:t>4	printer	s4</a:t>
            </a:r>
          </a:p>
          <a:p>
            <a:r>
              <a:rPr lang="en-US" dirty="0"/>
              <a:t>5	Laptop computer	s5</a:t>
            </a:r>
          </a:p>
          <a:p>
            <a:r>
              <a:rPr lang="en-US" dirty="0"/>
              <a:t>6	Office supplies	s6</a:t>
            </a:r>
          </a:p>
          <a:p>
            <a:r>
              <a:rPr lang="en-US" dirty="0"/>
              <a:t>7	Printing paper	s7</a:t>
            </a:r>
          </a:p>
        </p:txBody>
      </p:sp>
      <p:sp>
        <p:nvSpPr>
          <p:cNvPr id="11" name="Text Placeholder 6">
            <a:extLst>
              <a:ext uri="{FF2B5EF4-FFF2-40B4-BE49-F238E27FC236}">
                <a16:creationId xmlns:a16="http://schemas.microsoft.com/office/drawing/2014/main" id="{A8171DF0-37C7-4273-8457-9A8AA7787B8D}"/>
              </a:ext>
            </a:extLst>
          </p:cNvPr>
          <p:cNvSpPr txBox="1">
            <a:spLocks/>
          </p:cNvSpPr>
          <p:nvPr/>
        </p:nvSpPr>
        <p:spPr>
          <a:xfrm>
            <a:off x="533400" y="3948596"/>
            <a:ext cx="4590804" cy="423406"/>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US" dirty="0"/>
              <a:t>Products</a:t>
            </a:r>
          </a:p>
        </p:txBody>
      </p:sp>
    </p:spTree>
    <p:extLst>
      <p:ext uri="{BB962C8B-B14F-4D97-AF65-F5344CB8AC3E}">
        <p14:creationId xmlns:p14="http://schemas.microsoft.com/office/powerpoint/2010/main" val="259728944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8D329-03CE-4CAD-BA8F-52BB48B50A45}"/>
              </a:ext>
            </a:extLst>
          </p:cNvPr>
          <p:cNvSpPr>
            <a:spLocks noGrp="1"/>
          </p:cNvSpPr>
          <p:nvPr>
            <p:ph type="title"/>
          </p:nvPr>
        </p:nvSpPr>
        <p:spPr>
          <a:xfrm>
            <a:off x="838200" y="365125"/>
            <a:ext cx="10515600" cy="841105"/>
          </a:xfrm>
        </p:spPr>
        <p:txBody>
          <a:bodyPr/>
          <a:lstStyle/>
          <a:p>
            <a:r>
              <a:rPr lang="en-US" dirty="0"/>
              <a:t>The Code</a:t>
            </a:r>
          </a:p>
        </p:txBody>
      </p:sp>
      <p:sp>
        <p:nvSpPr>
          <p:cNvPr id="3" name="Content Placeholder 2">
            <a:extLst>
              <a:ext uri="{FF2B5EF4-FFF2-40B4-BE49-F238E27FC236}">
                <a16:creationId xmlns:a16="http://schemas.microsoft.com/office/drawing/2014/main" id="{21F1E7D1-F810-4C57-9F32-A65441037ADD}"/>
              </a:ext>
            </a:extLst>
          </p:cNvPr>
          <p:cNvSpPr>
            <a:spLocks noGrp="1"/>
          </p:cNvSpPr>
          <p:nvPr>
            <p:ph idx="1"/>
          </p:nvPr>
        </p:nvSpPr>
        <p:spPr>
          <a:xfrm>
            <a:off x="838200" y="1424765"/>
            <a:ext cx="10515600" cy="5068110"/>
          </a:xfrm>
        </p:spPr>
        <p:txBody>
          <a:bodyPr>
            <a:normAutofit fontScale="85000" lnSpcReduction="20000"/>
          </a:bodyPr>
          <a:lstStyle/>
          <a:p>
            <a:pPr marL="0" indent="0">
              <a:buNone/>
            </a:pPr>
            <a:r>
              <a:rPr lang="en-US" dirty="0">
                <a:solidFill>
                  <a:srgbClr val="C00000"/>
                </a:solidFill>
              </a:rPr>
              <a:t>from mrjob.job import MRJob</a:t>
            </a:r>
          </a:p>
          <a:p>
            <a:pPr marL="0" indent="0">
              <a:spcBef>
                <a:spcPts val="800"/>
              </a:spcBef>
              <a:buNone/>
            </a:pPr>
            <a:r>
              <a:rPr lang="en-US" dirty="0">
                <a:solidFill>
                  <a:srgbClr val="C00000"/>
                </a:solidFill>
              </a:rPr>
              <a:t>from mrjob.step import MRStep</a:t>
            </a:r>
          </a:p>
          <a:p>
            <a:pPr marL="0" indent="0">
              <a:spcBef>
                <a:spcPts val="3000"/>
              </a:spcBef>
              <a:buNone/>
            </a:pPr>
            <a:r>
              <a:rPr lang="en-US" dirty="0">
                <a:solidFill>
                  <a:srgbClr val="C00000"/>
                </a:solidFill>
              </a:rPr>
              <a:t>class ProcessTransactions(MRJob):</a:t>
            </a:r>
          </a:p>
          <a:p>
            <a:pPr marL="0" indent="0">
              <a:buNone/>
            </a:pPr>
            <a:endParaRPr lang="en-US" sz="1200" dirty="0">
              <a:solidFill>
                <a:srgbClr val="C00000"/>
              </a:solidFill>
            </a:endParaRPr>
          </a:p>
          <a:p>
            <a:pPr marL="0" indent="0">
              <a:spcBef>
                <a:spcPts val="0"/>
              </a:spcBef>
              <a:buNone/>
            </a:pPr>
            <a:r>
              <a:rPr lang="en-US" dirty="0">
                <a:solidFill>
                  <a:srgbClr val="C00000"/>
                </a:solidFill>
              </a:rPr>
              <a:t>    def steps(self):</a:t>
            </a:r>
          </a:p>
          <a:p>
            <a:pPr marL="0" indent="0">
              <a:buNone/>
            </a:pPr>
            <a:r>
              <a:rPr lang="en-US" dirty="0">
                <a:solidFill>
                  <a:srgbClr val="C00000"/>
                </a:solidFill>
              </a:rPr>
              <a:t>        return [</a:t>
            </a:r>
          </a:p>
          <a:p>
            <a:pPr marL="0" indent="0">
              <a:buNone/>
            </a:pPr>
            <a:r>
              <a:rPr lang="en-US" dirty="0">
                <a:solidFill>
                  <a:srgbClr val="C00000"/>
                </a:solidFill>
              </a:rPr>
              <a:t>            MRStep(mapper=self.mapper1,</a:t>
            </a:r>
          </a:p>
          <a:p>
            <a:pPr marL="0" indent="0">
              <a:buNone/>
            </a:pPr>
            <a:r>
              <a:rPr lang="en-US" dirty="0">
                <a:solidFill>
                  <a:srgbClr val="C00000"/>
                </a:solidFill>
              </a:rPr>
              <a:t>                   reducer=self.reducer1</a:t>
            </a:r>
          </a:p>
          <a:p>
            <a:pPr marL="0" indent="0">
              <a:buNone/>
            </a:pPr>
            <a:r>
              <a:rPr lang="en-US" dirty="0">
                <a:solidFill>
                  <a:srgbClr val="C00000"/>
                </a:solidFill>
              </a:rPr>
              <a:t>            ),</a:t>
            </a:r>
          </a:p>
          <a:p>
            <a:pPr marL="0" indent="0">
              <a:buNone/>
            </a:pPr>
            <a:r>
              <a:rPr lang="en-US" dirty="0">
                <a:solidFill>
                  <a:srgbClr val="C00000"/>
                </a:solidFill>
              </a:rPr>
              <a:t>            MRStep(mapper=self.mapper2 ,</a:t>
            </a:r>
          </a:p>
          <a:p>
            <a:pPr marL="0" indent="0">
              <a:buNone/>
            </a:pPr>
            <a:r>
              <a:rPr lang="en-US" dirty="0">
                <a:solidFill>
                  <a:srgbClr val="C00000"/>
                </a:solidFill>
              </a:rPr>
              <a:t>                  reducer=self.reducer2</a:t>
            </a:r>
          </a:p>
          <a:p>
            <a:pPr marL="0" indent="0">
              <a:buNone/>
            </a:pPr>
            <a:r>
              <a:rPr lang="en-US" dirty="0">
                <a:solidFill>
                  <a:srgbClr val="C00000"/>
                </a:solidFill>
              </a:rPr>
              <a:t>            )</a:t>
            </a:r>
          </a:p>
          <a:p>
            <a:pPr marL="0" indent="0">
              <a:buNone/>
            </a:pPr>
            <a:r>
              <a:rPr lang="en-US" dirty="0">
                <a:solidFill>
                  <a:srgbClr val="C00000"/>
                </a:solidFill>
              </a:rPr>
              <a:t>        ]</a:t>
            </a:r>
          </a:p>
          <a:p>
            <a:pPr marL="0" indent="0">
              <a:buNone/>
            </a:pPr>
            <a:endParaRPr lang="en-US" dirty="0"/>
          </a:p>
        </p:txBody>
      </p:sp>
      <p:sp>
        <p:nvSpPr>
          <p:cNvPr id="4" name="Footer Placeholder 3">
            <a:extLst>
              <a:ext uri="{FF2B5EF4-FFF2-40B4-BE49-F238E27FC236}">
                <a16:creationId xmlns:a16="http://schemas.microsoft.com/office/drawing/2014/main" id="{EF62912D-5838-45F6-B6CA-A1F82DB73F24}"/>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02488516-C3F3-47CB-9A43-AD8D0EE3642C}"/>
              </a:ext>
            </a:extLst>
          </p:cNvPr>
          <p:cNvSpPr>
            <a:spLocks noGrp="1"/>
          </p:cNvSpPr>
          <p:nvPr>
            <p:ph type="sldNum" sz="quarter" idx="12"/>
          </p:nvPr>
        </p:nvSpPr>
        <p:spPr/>
        <p:txBody>
          <a:bodyPr/>
          <a:lstStyle/>
          <a:p>
            <a:fld id="{A9CC7422-6785-4937-ADD4-925A9EA90A0C}" type="slidenum">
              <a:rPr lang="en-US" smtClean="0"/>
              <a:t>88</a:t>
            </a:fld>
            <a:endParaRPr lang="en-US"/>
          </a:p>
        </p:txBody>
      </p:sp>
    </p:spTree>
    <p:extLst>
      <p:ext uri="{BB962C8B-B14F-4D97-AF65-F5344CB8AC3E}">
        <p14:creationId xmlns:p14="http://schemas.microsoft.com/office/powerpoint/2010/main" val="205848571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B7F4CEF-9692-48F8-AC2E-2E9235E8CD4C}"/>
              </a:ext>
            </a:extLst>
          </p:cNvPr>
          <p:cNvSpPr>
            <a:spLocks noGrp="1"/>
          </p:cNvSpPr>
          <p:nvPr>
            <p:ph idx="1"/>
          </p:nvPr>
        </p:nvSpPr>
        <p:spPr>
          <a:xfrm>
            <a:off x="838200" y="807396"/>
            <a:ext cx="10515600" cy="5369567"/>
          </a:xfrm>
        </p:spPr>
        <p:txBody>
          <a:bodyPr>
            <a:normAutofit lnSpcReduction="10000"/>
          </a:bodyPr>
          <a:lstStyle/>
          <a:p>
            <a:pPr marL="0" indent="0">
              <a:buNone/>
            </a:pPr>
            <a:r>
              <a:rPr lang="en-US" sz="2400" dirty="0">
                <a:solidFill>
                  <a:srgbClr val="C00000"/>
                </a:solidFill>
              </a:rPr>
              <a:t>    def mapper1(self, _, line):</a:t>
            </a:r>
          </a:p>
          <a:p>
            <a:pPr marL="0" indent="0">
              <a:buNone/>
            </a:pPr>
            <a:r>
              <a:rPr lang="en-US" sz="2400" dirty="0">
                <a:solidFill>
                  <a:srgbClr val="C00000"/>
                </a:solidFill>
              </a:rPr>
              <a:t>        tokens = line.split('\t')</a:t>
            </a:r>
          </a:p>
          <a:p>
            <a:pPr marL="0" indent="0">
              <a:buNone/>
            </a:pPr>
            <a:r>
              <a:rPr lang="en-US" sz="2400" dirty="0">
                <a:solidFill>
                  <a:srgbClr val="C00000"/>
                </a:solidFill>
              </a:rPr>
              <a:t>        line_len = len(tokens)</a:t>
            </a:r>
          </a:p>
          <a:p>
            <a:pPr marL="0" indent="0">
              <a:buNone/>
            </a:pPr>
            <a:r>
              <a:rPr lang="en-US" sz="2400" dirty="0">
                <a:solidFill>
                  <a:srgbClr val="C00000"/>
                </a:solidFill>
              </a:rPr>
              <a:t>        if line_len == 5: </a:t>
            </a:r>
          </a:p>
          <a:p>
            <a:pPr marL="0" indent="0">
              <a:buNone/>
            </a:pPr>
            <a:r>
              <a:rPr lang="en-US" sz="2400" dirty="0">
                <a:solidFill>
                  <a:srgbClr val="C00000"/>
                </a:solidFill>
              </a:rPr>
              <a:t>                user_id = tokens[2]</a:t>
            </a:r>
          </a:p>
          <a:p>
            <a:pPr marL="0" indent="0">
              <a:buNone/>
            </a:pPr>
            <a:r>
              <a:rPr lang="en-US" sz="2400" dirty="0">
                <a:solidFill>
                  <a:srgbClr val="C00000"/>
                </a:solidFill>
              </a:rPr>
              <a:t>                product_id = tokens[4]</a:t>
            </a:r>
          </a:p>
          <a:p>
            <a:pPr marL="0" indent="0">
              <a:buNone/>
            </a:pPr>
            <a:r>
              <a:rPr lang="en-US" sz="2400" dirty="0">
                <a:solidFill>
                  <a:srgbClr val="C00000"/>
                </a:solidFill>
              </a:rPr>
              <a:t>                location = "-"</a:t>
            </a:r>
          </a:p>
          <a:p>
            <a:pPr marL="0" indent="0">
              <a:buNone/>
            </a:pPr>
            <a:r>
              <a:rPr lang="en-US" sz="2400" dirty="0">
                <a:solidFill>
                  <a:srgbClr val="C00000"/>
                </a:solidFill>
              </a:rPr>
              <a:t>        else:</a:t>
            </a:r>
          </a:p>
          <a:p>
            <a:pPr marL="0" indent="0">
              <a:buNone/>
            </a:pPr>
            <a:r>
              <a:rPr lang="en-US" sz="2400" dirty="0">
                <a:solidFill>
                  <a:srgbClr val="C00000"/>
                </a:solidFill>
              </a:rPr>
              <a:t>                user_id = tokens[0]</a:t>
            </a:r>
          </a:p>
          <a:p>
            <a:pPr marL="0" indent="0">
              <a:buNone/>
            </a:pPr>
            <a:r>
              <a:rPr lang="en-US" sz="2400" dirty="0">
                <a:solidFill>
                  <a:srgbClr val="C00000"/>
                </a:solidFill>
              </a:rPr>
              <a:t>                product_id = "0"</a:t>
            </a:r>
          </a:p>
          <a:p>
            <a:pPr marL="0" indent="0">
              <a:buNone/>
            </a:pPr>
            <a:r>
              <a:rPr lang="en-US" sz="2400" dirty="0">
                <a:solidFill>
                  <a:srgbClr val="C00000"/>
                </a:solidFill>
              </a:rPr>
              <a:t>                location = tokens[2]</a:t>
            </a:r>
          </a:p>
          <a:p>
            <a:pPr marL="0" indent="0">
              <a:buNone/>
            </a:pPr>
            <a:r>
              <a:rPr lang="en-US" sz="2400" dirty="0">
                <a:solidFill>
                  <a:srgbClr val="C00000"/>
                </a:solidFill>
              </a:rPr>
              <a:t>        yield user_id, (product_id, location)</a:t>
            </a:r>
          </a:p>
        </p:txBody>
      </p:sp>
      <p:sp>
        <p:nvSpPr>
          <p:cNvPr id="4" name="Footer Placeholder 3">
            <a:extLst>
              <a:ext uri="{FF2B5EF4-FFF2-40B4-BE49-F238E27FC236}">
                <a16:creationId xmlns:a16="http://schemas.microsoft.com/office/drawing/2014/main" id="{A6E0DC14-FA10-4F2F-8920-853DC61B1BA3}"/>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A90B195E-163A-4972-A52D-104837D08CD0}"/>
              </a:ext>
            </a:extLst>
          </p:cNvPr>
          <p:cNvSpPr>
            <a:spLocks noGrp="1"/>
          </p:cNvSpPr>
          <p:nvPr>
            <p:ph type="sldNum" sz="quarter" idx="12"/>
          </p:nvPr>
        </p:nvSpPr>
        <p:spPr/>
        <p:txBody>
          <a:bodyPr/>
          <a:lstStyle/>
          <a:p>
            <a:fld id="{A9CC7422-6785-4937-ADD4-925A9EA90A0C}" type="slidenum">
              <a:rPr lang="en-US" smtClean="0"/>
              <a:t>89</a:t>
            </a:fld>
            <a:endParaRPr lang="en-US"/>
          </a:p>
        </p:txBody>
      </p:sp>
      <p:sp>
        <p:nvSpPr>
          <p:cNvPr id="6" name="Rectangle 5">
            <a:extLst>
              <a:ext uri="{FF2B5EF4-FFF2-40B4-BE49-F238E27FC236}">
                <a16:creationId xmlns:a16="http://schemas.microsoft.com/office/drawing/2014/main" id="{F7978BAA-20D8-442E-8A45-88060DCEAE78}"/>
              </a:ext>
            </a:extLst>
          </p:cNvPr>
          <p:cNvSpPr/>
          <p:nvPr/>
        </p:nvSpPr>
        <p:spPr>
          <a:xfrm>
            <a:off x="6710412" y="1375649"/>
            <a:ext cx="4510391" cy="4801314"/>
          </a:xfrm>
          <a:prstGeom prst="rect">
            <a:avLst/>
          </a:prstGeom>
        </p:spPr>
        <p:txBody>
          <a:bodyPr wrap="square">
            <a:spAutoFit/>
          </a:bodyPr>
          <a:lstStyle/>
          <a:p>
            <a:r>
              <a:rPr lang="en-US" dirty="0">
                <a:solidFill>
                  <a:srgbClr val="00B050"/>
                </a:solidFill>
              </a:rPr>
              <a:t>"2001005"	["7", "-"]</a:t>
            </a:r>
          </a:p>
          <a:p>
            <a:r>
              <a:rPr lang="en-US" dirty="0">
                <a:solidFill>
                  <a:srgbClr val="00B050"/>
                </a:solidFill>
              </a:rPr>
              <a:t>"2001001"	["2", "-"]</a:t>
            </a:r>
          </a:p>
          <a:p>
            <a:r>
              <a:rPr lang="en-US" dirty="0">
                <a:solidFill>
                  <a:srgbClr val="00B050"/>
                </a:solidFill>
              </a:rPr>
              <a:t>"2001100"	["6", "-"]</a:t>
            </a:r>
          </a:p>
          <a:p>
            <a:r>
              <a:rPr lang="en-US" dirty="0">
                <a:solidFill>
                  <a:srgbClr val="00B050"/>
                </a:solidFill>
              </a:rPr>
              <a:t>"2001001"	["4", "-"]</a:t>
            </a:r>
          </a:p>
          <a:p>
            <a:r>
              <a:rPr lang="en-US" dirty="0">
                <a:solidFill>
                  <a:srgbClr val="00B050"/>
                </a:solidFill>
              </a:rPr>
              <a:t>"2001100"	["5", "-"]</a:t>
            </a:r>
          </a:p>
          <a:p>
            <a:r>
              <a:rPr lang="en-US" dirty="0">
                <a:solidFill>
                  <a:srgbClr val="00B050"/>
                </a:solidFill>
              </a:rPr>
              <a:t>"2001001 "	["3", "-"]</a:t>
            </a:r>
          </a:p>
          <a:p>
            <a:r>
              <a:rPr lang="en-US" dirty="0">
                <a:solidFill>
                  <a:srgbClr val="00B050"/>
                </a:solidFill>
              </a:rPr>
              <a:t>"2001100 "	["5", "-"]</a:t>
            </a:r>
          </a:p>
          <a:p>
            <a:r>
              <a:rPr lang="en-US" dirty="0">
                <a:solidFill>
                  <a:srgbClr val="00B050"/>
                </a:solidFill>
              </a:rPr>
              <a:t>"2001005"	["1", "-"]</a:t>
            </a:r>
          </a:p>
          <a:p>
            <a:r>
              <a:rPr lang="en-US" dirty="0">
                <a:solidFill>
                  <a:srgbClr val="00B050"/>
                </a:solidFill>
              </a:rPr>
              <a:t>"2001005"	["5", "-"]</a:t>
            </a:r>
          </a:p>
          <a:p>
            <a:r>
              <a:rPr lang="en-US" dirty="0">
                <a:solidFill>
                  <a:srgbClr val="00B050"/>
                </a:solidFill>
              </a:rPr>
              <a:t>"2001022"	["3", "-"]</a:t>
            </a:r>
          </a:p>
          <a:p>
            <a:r>
              <a:rPr lang="en-US" dirty="0">
                <a:solidFill>
                  <a:srgbClr val="00B050"/>
                </a:solidFill>
              </a:rPr>
              <a:t>"2001005"	["6", "-"]</a:t>
            </a:r>
          </a:p>
          <a:p>
            <a:r>
              <a:rPr lang="en-US" dirty="0">
                <a:solidFill>
                  <a:srgbClr val="00B050"/>
                </a:solidFill>
              </a:rPr>
              <a:t>"2001100"	["4", "-"]</a:t>
            </a:r>
          </a:p>
          <a:p>
            <a:r>
              <a:rPr lang="en-US" dirty="0">
                <a:solidFill>
                  <a:srgbClr val="00B050"/>
                </a:solidFill>
              </a:rPr>
              <a:t>"2001022"	["1", "-"]</a:t>
            </a:r>
          </a:p>
          <a:p>
            <a:r>
              <a:rPr lang="en-US" dirty="0">
                <a:solidFill>
                  <a:srgbClr val="00B050"/>
                </a:solidFill>
              </a:rPr>
              <a:t>"2001001"	["0", "Atlanta"]</a:t>
            </a:r>
          </a:p>
          <a:p>
            <a:r>
              <a:rPr lang="en-US" dirty="0">
                <a:solidFill>
                  <a:srgbClr val="00B050"/>
                </a:solidFill>
              </a:rPr>
              <a:t>"2001005"	["0", "Birmingham"]</a:t>
            </a:r>
          </a:p>
          <a:p>
            <a:r>
              <a:rPr lang="en-US" dirty="0">
                <a:solidFill>
                  <a:srgbClr val="00B050"/>
                </a:solidFill>
              </a:rPr>
              <a:t>"2001100"	["0", "Dallas"]</a:t>
            </a:r>
          </a:p>
          <a:p>
            <a:r>
              <a:rPr lang="en-US" dirty="0">
                <a:solidFill>
                  <a:srgbClr val="00B050"/>
                </a:solidFill>
              </a:rPr>
              <a:t>"2001022"	["0", "Knoxville"]</a:t>
            </a:r>
          </a:p>
        </p:txBody>
      </p:sp>
      <p:sp>
        <p:nvSpPr>
          <p:cNvPr id="7" name="TextBox 6">
            <a:extLst>
              <a:ext uri="{FF2B5EF4-FFF2-40B4-BE49-F238E27FC236}">
                <a16:creationId xmlns:a16="http://schemas.microsoft.com/office/drawing/2014/main" id="{2428616D-139B-40C7-B207-4DB396DF82CD}"/>
              </a:ext>
            </a:extLst>
          </p:cNvPr>
          <p:cNvSpPr txBox="1"/>
          <p:nvPr/>
        </p:nvSpPr>
        <p:spPr>
          <a:xfrm>
            <a:off x="6710412" y="814979"/>
            <a:ext cx="4619341" cy="461665"/>
          </a:xfrm>
          <a:prstGeom prst="rect">
            <a:avLst/>
          </a:prstGeom>
          <a:noFill/>
        </p:spPr>
        <p:txBody>
          <a:bodyPr wrap="none" rtlCol="0">
            <a:spAutoFit/>
          </a:bodyPr>
          <a:lstStyle/>
          <a:p>
            <a:r>
              <a:rPr lang="en-US" sz="2400" dirty="0"/>
              <a:t>Output of the mapper (1</a:t>
            </a:r>
            <a:r>
              <a:rPr lang="en-US" sz="2400" baseline="30000" dirty="0"/>
              <a:t>st</a:t>
            </a:r>
            <a:r>
              <a:rPr lang="en-US" sz="2400" dirty="0"/>
              <a:t> MR Step)</a:t>
            </a:r>
          </a:p>
        </p:txBody>
      </p:sp>
    </p:spTree>
    <p:extLst>
      <p:ext uri="{BB962C8B-B14F-4D97-AF65-F5344CB8AC3E}">
        <p14:creationId xmlns:p14="http://schemas.microsoft.com/office/powerpoint/2010/main" val="6818503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NameNode</a:t>
            </a:r>
          </a:p>
        </p:txBody>
      </p:sp>
      <p:sp>
        <p:nvSpPr>
          <p:cNvPr id="3" name="Content Placeholder 2"/>
          <p:cNvSpPr>
            <a:spLocks noGrp="1"/>
          </p:cNvSpPr>
          <p:nvPr>
            <p:ph idx="1"/>
          </p:nvPr>
        </p:nvSpPr>
        <p:spPr>
          <a:xfrm>
            <a:off x="546538" y="1825625"/>
            <a:ext cx="11267090" cy="4351338"/>
          </a:xfrm>
        </p:spPr>
        <p:txBody>
          <a:bodyPr>
            <a:normAutofit/>
          </a:bodyPr>
          <a:lstStyle/>
          <a:p>
            <a:r>
              <a:rPr lang="en-US" sz="2400" dirty="0"/>
              <a:t>It is the master daemon that maintains and manages the DataNodes.</a:t>
            </a:r>
          </a:p>
          <a:p>
            <a:r>
              <a:rPr lang="en-US" sz="2400" dirty="0"/>
              <a:t>It records the metadata of all the blocks stored in the cluster, e.g. location of blocks stored, size of the files, permissions, hierarchy, etc.</a:t>
            </a:r>
          </a:p>
          <a:p>
            <a:r>
              <a:rPr lang="en-US" sz="2400" dirty="0"/>
              <a:t>It records each and every change that takes place to the file system metadata.</a:t>
            </a:r>
          </a:p>
          <a:p>
            <a:r>
              <a:rPr lang="en-US" sz="2400" dirty="0"/>
              <a:t>If a file is deleted in HDFS, the NameNode will immediately record this in the EditLog.</a:t>
            </a:r>
          </a:p>
          <a:p>
            <a:r>
              <a:rPr lang="en-US" sz="2400" dirty="0"/>
              <a:t>It regularly receives a Heartbeat and a block report from all the DataNodes in the cluster to ensure that the DataNodes are live.</a:t>
            </a:r>
          </a:p>
          <a:p>
            <a:r>
              <a:rPr lang="en-US" sz="2400" dirty="0"/>
              <a:t>It keeps a record of all the blocks in the HDFS and DataNode in which they are stored.</a:t>
            </a:r>
          </a:p>
          <a:p>
            <a:r>
              <a:rPr lang="en-US" sz="2400" dirty="0"/>
              <a:t>It has high availability and federation features.</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9</a:t>
            </a:fld>
            <a:endParaRPr lang="en-US"/>
          </a:p>
        </p:txBody>
      </p:sp>
    </p:spTree>
    <p:extLst>
      <p:ext uri="{BB962C8B-B14F-4D97-AF65-F5344CB8AC3E}">
        <p14:creationId xmlns:p14="http://schemas.microsoft.com/office/powerpoint/2010/main" val="412708226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D83FEA-F481-46F8-9573-1AFE617C2B2A}"/>
              </a:ext>
            </a:extLst>
          </p:cNvPr>
          <p:cNvSpPr>
            <a:spLocks noGrp="1"/>
          </p:cNvSpPr>
          <p:nvPr>
            <p:ph idx="1"/>
          </p:nvPr>
        </p:nvSpPr>
        <p:spPr>
          <a:xfrm>
            <a:off x="216763" y="283096"/>
            <a:ext cx="4782954" cy="6073254"/>
          </a:xfrm>
        </p:spPr>
        <p:txBody>
          <a:bodyPr>
            <a:normAutofit lnSpcReduction="10000"/>
          </a:bodyPr>
          <a:lstStyle/>
          <a:p>
            <a:pPr marL="0" indent="0">
              <a:buNone/>
            </a:pPr>
            <a:r>
              <a:rPr lang="en-US" sz="2400" dirty="0">
                <a:solidFill>
                  <a:srgbClr val="C00000"/>
                </a:solidFill>
              </a:rPr>
              <a:t>    def reducer1(self, user_id, values):</a:t>
            </a:r>
          </a:p>
          <a:p>
            <a:pPr marL="0" indent="0">
              <a:spcBef>
                <a:spcPts val="600"/>
              </a:spcBef>
              <a:buNone/>
            </a:pPr>
            <a:r>
              <a:rPr lang="en-US" sz="2400" dirty="0">
                <a:solidFill>
                  <a:srgbClr val="C00000"/>
                </a:solidFill>
              </a:rPr>
              <a:t>        last_user_id = None</a:t>
            </a:r>
          </a:p>
          <a:p>
            <a:pPr marL="0" indent="0">
              <a:spcBef>
                <a:spcPts val="600"/>
              </a:spcBef>
              <a:buNone/>
            </a:pPr>
            <a:r>
              <a:rPr lang="en-US" sz="2400" dirty="0">
                <a:solidFill>
                  <a:srgbClr val="C00000"/>
                </a:solidFill>
              </a:rPr>
              <a:t>        cur_loc = "-"</a:t>
            </a:r>
          </a:p>
          <a:p>
            <a:pPr marL="0" indent="0">
              <a:buNone/>
            </a:pPr>
            <a:endParaRPr lang="en-US" sz="200" dirty="0">
              <a:solidFill>
                <a:srgbClr val="C00000"/>
              </a:solidFill>
            </a:endParaRPr>
          </a:p>
          <a:p>
            <a:pPr marL="0" indent="0">
              <a:buNone/>
            </a:pPr>
            <a:r>
              <a:rPr lang="en-US" sz="2400" dirty="0">
                <a:solidFill>
                  <a:srgbClr val="C00000"/>
                </a:solidFill>
              </a:rPr>
              <a:t>        for pid, loc in values:</a:t>
            </a:r>
          </a:p>
          <a:p>
            <a:pPr marL="0" indent="0">
              <a:spcBef>
                <a:spcPts val="600"/>
              </a:spcBef>
              <a:buNone/>
            </a:pPr>
            <a:r>
              <a:rPr lang="en-US" sz="2400" dirty="0">
                <a:solidFill>
                  <a:srgbClr val="C00000"/>
                </a:solidFill>
              </a:rPr>
              <a:t>            if not last_user_id:</a:t>
            </a:r>
          </a:p>
          <a:p>
            <a:pPr marL="0" indent="0">
              <a:spcBef>
                <a:spcPts val="600"/>
              </a:spcBef>
              <a:buNone/>
            </a:pPr>
            <a:r>
              <a:rPr lang="en-US" sz="2400" dirty="0">
                <a:solidFill>
                  <a:srgbClr val="C00000"/>
                </a:solidFill>
              </a:rPr>
              <a:t>                 last_user_id = user_id</a:t>
            </a:r>
          </a:p>
          <a:p>
            <a:pPr marL="0" indent="0">
              <a:spcBef>
                <a:spcPts val="600"/>
              </a:spcBef>
              <a:buNone/>
            </a:pPr>
            <a:r>
              <a:rPr lang="en-US" sz="2400" dirty="0">
                <a:solidFill>
                  <a:srgbClr val="C00000"/>
                </a:solidFill>
              </a:rPr>
              <a:t>                 cur_loc = loc</a:t>
            </a:r>
          </a:p>
          <a:p>
            <a:pPr marL="0" indent="0">
              <a:buNone/>
            </a:pPr>
            <a:endParaRPr lang="en-US" sz="200" dirty="0">
              <a:solidFill>
                <a:srgbClr val="C00000"/>
              </a:solidFill>
            </a:endParaRPr>
          </a:p>
          <a:p>
            <a:pPr marL="0" indent="0">
              <a:buNone/>
            </a:pPr>
            <a:r>
              <a:rPr lang="en-US" sz="2400" dirty="0">
                <a:solidFill>
                  <a:srgbClr val="C00000"/>
                </a:solidFill>
              </a:rPr>
              <a:t>            if last_user_id == user_id:</a:t>
            </a:r>
          </a:p>
          <a:p>
            <a:pPr marL="0" indent="0">
              <a:spcBef>
                <a:spcPts val="600"/>
              </a:spcBef>
              <a:buNone/>
            </a:pPr>
            <a:r>
              <a:rPr lang="en-US" sz="2400" dirty="0">
                <a:solidFill>
                  <a:srgbClr val="C00000"/>
                </a:solidFill>
              </a:rPr>
              <a:t>                 if pid != "0":</a:t>
            </a:r>
          </a:p>
          <a:p>
            <a:pPr marL="0" indent="0">
              <a:spcBef>
                <a:spcPts val="600"/>
              </a:spcBef>
              <a:buNone/>
            </a:pPr>
            <a:r>
              <a:rPr lang="en-US" sz="2400" dirty="0">
                <a:solidFill>
                  <a:srgbClr val="C00000"/>
                </a:solidFill>
              </a:rPr>
              <a:t>                     yield pid, cur_loc</a:t>
            </a:r>
          </a:p>
          <a:p>
            <a:pPr marL="0" indent="0">
              <a:buNone/>
            </a:pPr>
            <a:r>
              <a:rPr lang="en-US" sz="2400" dirty="0">
                <a:solidFill>
                  <a:srgbClr val="C00000"/>
                </a:solidFill>
              </a:rPr>
              <a:t>            else:</a:t>
            </a:r>
          </a:p>
          <a:p>
            <a:pPr marL="0" indent="0">
              <a:spcBef>
                <a:spcPts val="600"/>
              </a:spcBef>
              <a:buNone/>
            </a:pPr>
            <a:r>
              <a:rPr lang="en-US" sz="2400" dirty="0">
                <a:solidFill>
                  <a:srgbClr val="C00000"/>
                </a:solidFill>
              </a:rPr>
              <a:t>                 last_user_id = user_id</a:t>
            </a:r>
          </a:p>
          <a:p>
            <a:pPr marL="0" indent="0">
              <a:spcBef>
                <a:spcPts val="600"/>
              </a:spcBef>
              <a:buNone/>
            </a:pPr>
            <a:r>
              <a:rPr lang="en-US" sz="2400" dirty="0">
                <a:solidFill>
                  <a:srgbClr val="C00000"/>
                </a:solidFill>
              </a:rPr>
              <a:t>                 cur_loc = loc</a:t>
            </a:r>
          </a:p>
          <a:p>
            <a:pPr marL="0" indent="0">
              <a:spcBef>
                <a:spcPts val="600"/>
              </a:spcBef>
              <a:buNone/>
            </a:pPr>
            <a:r>
              <a:rPr lang="en-US" sz="2400" dirty="0">
                <a:solidFill>
                  <a:srgbClr val="C00000"/>
                </a:solidFill>
              </a:rPr>
              <a:t>                 if pid != "0":</a:t>
            </a:r>
          </a:p>
          <a:p>
            <a:pPr marL="0" indent="0">
              <a:spcBef>
                <a:spcPts val="600"/>
              </a:spcBef>
              <a:buNone/>
            </a:pPr>
            <a:r>
              <a:rPr lang="en-US" sz="2400" dirty="0">
                <a:solidFill>
                  <a:srgbClr val="C00000"/>
                </a:solidFill>
              </a:rPr>
              <a:t>                     yield pid, cur_loc</a:t>
            </a:r>
          </a:p>
        </p:txBody>
      </p:sp>
      <p:sp>
        <p:nvSpPr>
          <p:cNvPr id="4" name="Footer Placeholder 3">
            <a:extLst>
              <a:ext uri="{FF2B5EF4-FFF2-40B4-BE49-F238E27FC236}">
                <a16:creationId xmlns:a16="http://schemas.microsoft.com/office/drawing/2014/main" id="{4F0FFB36-FD78-4A8E-B04A-8FEF99B6DE0E}"/>
              </a:ext>
            </a:extLst>
          </p:cNvPr>
          <p:cNvSpPr>
            <a:spLocks noGrp="1"/>
          </p:cNvSpPr>
          <p:nvPr>
            <p:ph type="ftr" sz="quarter" idx="11"/>
          </p:nvPr>
        </p:nvSpPr>
        <p:spPr/>
        <p:txBody>
          <a:bodyPr/>
          <a:lstStyle/>
          <a:p>
            <a:r>
              <a:rPr lang="en-US" dirty="0"/>
              <a:t>© Dr. Leon Jololian</a:t>
            </a:r>
          </a:p>
        </p:txBody>
      </p:sp>
      <p:sp>
        <p:nvSpPr>
          <p:cNvPr id="5" name="Slide Number Placeholder 4">
            <a:extLst>
              <a:ext uri="{FF2B5EF4-FFF2-40B4-BE49-F238E27FC236}">
                <a16:creationId xmlns:a16="http://schemas.microsoft.com/office/drawing/2014/main" id="{B64C63BA-189C-4164-98C0-CDECF3C6D8F9}"/>
              </a:ext>
            </a:extLst>
          </p:cNvPr>
          <p:cNvSpPr>
            <a:spLocks noGrp="1"/>
          </p:cNvSpPr>
          <p:nvPr>
            <p:ph type="sldNum" sz="quarter" idx="12"/>
          </p:nvPr>
        </p:nvSpPr>
        <p:spPr/>
        <p:txBody>
          <a:bodyPr/>
          <a:lstStyle/>
          <a:p>
            <a:fld id="{A9CC7422-6785-4937-ADD4-925A9EA90A0C}" type="slidenum">
              <a:rPr lang="en-US" smtClean="0"/>
              <a:t>90</a:t>
            </a:fld>
            <a:endParaRPr lang="en-US"/>
          </a:p>
        </p:txBody>
      </p:sp>
      <p:grpSp>
        <p:nvGrpSpPr>
          <p:cNvPr id="9" name="Group 8">
            <a:extLst>
              <a:ext uri="{FF2B5EF4-FFF2-40B4-BE49-F238E27FC236}">
                <a16:creationId xmlns:a16="http://schemas.microsoft.com/office/drawing/2014/main" id="{C693D52D-990D-4B65-80C2-D07913A506A0}"/>
              </a:ext>
            </a:extLst>
          </p:cNvPr>
          <p:cNvGrpSpPr/>
          <p:nvPr/>
        </p:nvGrpSpPr>
        <p:grpSpPr>
          <a:xfrm>
            <a:off x="4916141" y="688234"/>
            <a:ext cx="4114801" cy="5262979"/>
            <a:chOff x="5235737" y="735804"/>
            <a:chExt cx="4114801" cy="5262979"/>
          </a:xfrm>
        </p:grpSpPr>
        <p:sp>
          <p:nvSpPr>
            <p:cNvPr id="2" name="Rectangle 1">
              <a:extLst>
                <a:ext uri="{FF2B5EF4-FFF2-40B4-BE49-F238E27FC236}">
                  <a16:creationId xmlns:a16="http://schemas.microsoft.com/office/drawing/2014/main" id="{06BA3E6C-5EDA-4A9F-B7D4-F5E7D7DED3FF}"/>
                </a:ext>
              </a:extLst>
            </p:cNvPr>
            <p:cNvSpPr/>
            <p:nvPr/>
          </p:nvSpPr>
          <p:spPr>
            <a:xfrm>
              <a:off x="5235737" y="1197469"/>
              <a:ext cx="4114800" cy="4801314"/>
            </a:xfrm>
            <a:prstGeom prst="rect">
              <a:avLst/>
            </a:prstGeom>
            <a:ln>
              <a:solidFill>
                <a:schemeClr val="accent1"/>
              </a:solidFill>
            </a:ln>
          </p:spPr>
          <p:txBody>
            <a:bodyPr wrap="square">
              <a:spAutoFit/>
            </a:bodyPr>
            <a:lstStyle/>
            <a:p>
              <a:r>
                <a:rPr lang="en-US" dirty="0">
                  <a:solidFill>
                    <a:srgbClr val="00B050"/>
                  </a:solidFill>
                </a:rPr>
                <a:t>"2001022"	["0", "Knoxville"]</a:t>
              </a:r>
            </a:p>
            <a:p>
              <a:r>
                <a:rPr lang="en-US" dirty="0">
                  <a:solidFill>
                    <a:srgbClr val="00B050"/>
                  </a:solidFill>
                </a:rPr>
                <a:t>"2001022"	["3", "-"]</a:t>
              </a:r>
            </a:p>
            <a:p>
              <a:r>
                <a:rPr lang="en-US" dirty="0">
                  <a:solidFill>
                    <a:srgbClr val="00B050"/>
                  </a:solidFill>
                </a:rPr>
                <a:t>"2001022"	["1", "-"]</a:t>
              </a:r>
            </a:p>
            <a:p>
              <a:r>
                <a:rPr lang="en-US" dirty="0">
                  <a:solidFill>
                    <a:srgbClr val="00B050"/>
                  </a:solidFill>
                </a:rPr>
                <a:t>"2001100"	["0", "Dallas"]</a:t>
              </a:r>
            </a:p>
            <a:p>
              <a:r>
                <a:rPr lang="en-US" dirty="0">
                  <a:solidFill>
                    <a:srgbClr val="00B050"/>
                  </a:solidFill>
                </a:rPr>
                <a:t>"2001100"	["6", "-"]</a:t>
              </a:r>
            </a:p>
            <a:p>
              <a:r>
                <a:rPr lang="en-US" dirty="0">
                  <a:solidFill>
                    <a:srgbClr val="00B050"/>
                  </a:solidFill>
                </a:rPr>
                <a:t>"2001100"	["5", "-"]</a:t>
              </a:r>
            </a:p>
            <a:p>
              <a:r>
                <a:rPr lang="en-US" dirty="0">
                  <a:solidFill>
                    <a:srgbClr val="00B050"/>
                  </a:solidFill>
                </a:rPr>
                <a:t>"2001100"	["5", "-"]</a:t>
              </a:r>
            </a:p>
            <a:p>
              <a:r>
                <a:rPr lang="en-US" dirty="0">
                  <a:solidFill>
                    <a:srgbClr val="00B050"/>
                  </a:solidFill>
                </a:rPr>
                <a:t>"2001100"	["4", "-"]</a:t>
              </a:r>
            </a:p>
            <a:p>
              <a:r>
                <a:rPr lang="en-US" dirty="0">
                  <a:solidFill>
                    <a:srgbClr val="00B050"/>
                  </a:solidFill>
                </a:rPr>
                <a:t>"2001001"	["0", "Atlanta"]</a:t>
              </a:r>
            </a:p>
            <a:p>
              <a:r>
                <a:rPr lang="en-US" dirty="0">
                  <a:solidFill>
                    <a:srgbClr val="00B050"/>
                  </a:solidFill>
                </a:rPr>
                <a:t>"2001001"	["2", "-"]</a:t>
              </a:r>
            </a:p>
            <a:p>
              <a:r>
                <a:rPr lang="en-US" dirty="0">
                  <a:solidFill>
                    <a:srgbClr val="00B050"/>
                  </a:solidFill>
                </a:rPr>
                <a:t>"2001001"	["4", "-"]</a:t>
              </a:r>
            </a:p>
            <a:p>
              <a:r>
                <a:rPr lang="en-US" dirty="0">
                  <a:solidFill>
                    <a:srgbClr val="00B050"/>
                  </a:solidFill>
                </a:rPr>
                <a:t>"2001001"	["3", "-"]</a:t>
              </a:r>
            </a:p>
            <a:p>
              <a:r>
                <a:rPr lang="en-US" dirty="0">
                  <a:solidFill>
                    <a:srgbClr val="00B050"/>
                  </a:solidFill>
                </a:rPr>
                <a:t>"2001005"	["0", "Birmingham"]</a:t>
              </a:r>
            </a:p>
            <a:p>
              <a:r>
                <a:rPr lang="en-US" dirty="0">
                  <a:solidFill>
                    <a:srgbClr val="00B050"/>
                  </a:solidFill>
                </a:rPr>
                <a:t>"2001005"	["7", "-"]</a:t>
              </a:r>
            </a:p>
            <a:p>
              <a:r>
                <a:rPr lang="en-US" dirty="0">
                  <a:solidFill>
                    <a:srgbClr val="00B050"/>
                  </a:solidFill>
                </a:rPr>
                <a:t>"2001005"	["1", "-"]</a:t>
              </a:r>
            </a:p>
            <a:p>
              <a:r>
                <a:rPr lang="en-US" dirty="0">
                  <a:solidFill>
                    <a:srgbClr val="00B050"/>
                  </a:solidFill>
                </a:rPr>
                <a:t>"2001005"	["5", "-"]</a:t>
              </a:r>
            </a:p>
            <a:p>
              <a:r>
                <a:rPr lang="en-US" dirty="0">
                  <a:solidFill>
                    <a:srgbClr val="00B050"/>
                  </a:solidFill>
                </a:rPr>
                <a:t>"2001005"	["6", "-"]</a:t>
              </a:r>
            </a:p>
          </p:txBody>
        </p:sp>
        <p:sp>
          <p:nvSpPr>
            <p:cNvPr id="6" name="TextBox 5">
              <a:extLst>
                <a:ext uri="{FF2B5EF4-FFF2-40B4-BE49-F238E27FC236}">
                  <a16:creationId xmlns:a16="http://schemas.microsoft.com/office/drawing/2014/main" id="{784A5A95-5966-4175-BA2B-A8D918A9C6DE}"/>
                </a:ext>
              </a:extLst>
            </p:cNvPr>
            <p:cNvSpPr txBox="1"/>
            <p:nvPr/>
          </p:nvSpPr>
          <p:spPr>
            <a:xfrm>
              <a:off x="5235737" y="735804"/>
              <a:ext cx="4114801" cy="461665"/>
            </a:xfrm>
            <a:prstGeom prst="rect">
              <a:avLst/>
            </a:prstGeom>
            <a:noFill/>
          </p:spPr>
          <p:txBody>
            <a:bodyPr wrap="square" rtlCol="0">
              <a:spAutoFit/>
            </a:bodyPr>
            <a:lstStyle/>
            <a:p>
              <a:r>
                <a:rPr lang="en-US" sz="2400" dirty="0"/>
                <a:t>After the s/s of 1</a:t>
              </a:r>
              <a:r>
                <a:rPr lang="en-US" sz="2400" baseline="30000" dirty="0"/>
                <a:t>st</a:t>
              </a:r>
              <a:r>
                <a:rPr lang="en-US" sz="2400" dirty="0"/>
                <a:t> MR Step:</a:t>
              </a:r>
            </a:p>
          </p:txBody>
        </p:sp>
      </p:grpSp>
      <p:grpSp>
        <p:nvGrpSpPr>
          <p:cNvPr id="10" name="Group 9">
            <a:extLst>
              <a:ext uri="{FF2B5EF4-FFF2-40B4-BE49-F238E27FC236}">
                <a16:creationId xmlns:a16="http://schemas.microsoft.com/office/drawing/2014/main" id="{CA763FD5-F08D-49D4-A0EE-26234E53DD1C}"/>
              </a:ext>
            </a:extLst>
          </p:cNvPr>
          <p:cNvGrpSpPr/>
          <p:nvPr/>
        </p:nvGrpSpPr>
        <p:grpSpPr>
          <a:xfrm>
            <a:off x="9256451" y="1057565"/>
            <a:ext cx="2550851" cy="4524316"/>
            <a:chOff x="9513903" y="857876"/>
            <a:chExt cx="2550851" cy="4524316"/>
          </a:xfrm>
        </p:grpSpPr>
        <p:sp>
          <p:nvSpPr>
            <p:cNvPr id="7" name="Rectangle 6">
              <a:extLst>
                <a:ext uri="{FF2B5EF4-FFF2-40B4-BE49-F238E27FC236}">
                  <a16:creationId xmlns:a16="http://schemas.microsoft.com/office/drawing/2014/main" id="{B89C2152-68CA-4EF3-AB70-D6AC30CC3F8E}"/>
                </a:ext>
              </a:extLst>
            </p:cNvPr>
            <p:cNvSpPr/>
            <p:nvPr/>
          </p:nvSpPr>
          <p:spPr>
            <a:xfrm>
              <a:off x="9513903" y="1688873"/>
              <a:ext cx="2550851" cy="3693319"/>
            </a:xfrm>
            <a:prstGeom prst="rect">
              <a:avLst/>
            </a:prstGeom>
            <a:ln>
              <a:solidFill>
                <a:schemeClr val="accent1"/>
              </a:solidFill>
            </a:ln>
          </p:spPr>
          <p:txBody>
            <a:bodyPr wrap="square">
              <a:spAutoFit/>
            </a:bodyPr>
            <a:lstStyle/>
            <a:p>
              <a:r>
                <a:rPr lang="en-US" dirty="0">
                  <a:solidFill>
                    <a:srgbClr val="00B0F0"/>
                  </a:solidFill>
                </a:rPr>
                <a:t>"3"	"Knoxville"</a:t>
              </a:r>
            </a:p>
            <a:p>
              <a:r>
                <a:rPr lang="en-US" dirty="0">
                  <a:solidFill>
                    <a:srgbClr val="00B0F0"/>
                  </a:solidFill>
                </a:rPr>
                <a:t>"1"	"Knoxville"</a:t>
              </a:r>
            </a:p>
            <a:p>
              <a:r>
                <a:rPr lang="en-US" dirty="0">
                  <a:solidFill>
                    <a:srgbClr val="00B0F0"/>
                  </a:solidFill>
                </a:rPr>
                <a:t>"6"	"Dallas"</a:t>
              </a:r>
            </a:p>
            <a:p>
              <a:r>
                <a:rPr lang="en-US" dirty="0">
                  <a:solidFill>
                    <a:srgbClr val="00B0F0"/>
                  </a:solidFill>
                </a:rPr>
                <a:t>"5"	"Dallas"</a:t>
              </a:r>
            </a:p>
            <a:p>
              <a:r>
                <a:rPr lang="en-US" dirty="0">
                  <a:solidFill>
                    <a:srgbClr val="00B0F0"/>
                  </a:solidFill>
                </a:rPr>
                <a:t>"5"	"Dallas"</a:t>
              </a:r>
            </a:p>
            <a:p>
              <a:r>
                <a:rPr lang="en-US" dirty="0">
                  <a:solidFill>
                    <a:srgbClr val="00B0F0"/>
                  </a:solidFill>
                </a:rPr>
                <a:t>"4"	"Dallas"</a:t>
              </a:r>
            </a:p>
            <a:p>
              <a:r>
                <a:rPr lang="en-US" dirty="0">
                  <a:solidFill>
                    <a:srgbClr val="00B0F0"/>
                  </a:solidFill>
                </a:rPr>
                <a:t>"2"	"Atlanta"</a:t>
              </a:r>
            </a:p>
            <a:p>
              <a:r>
                <a:rPr lang="en-US" dirty="0">
                  <a:solidFill>
                    <a:srgbClr val="00B0F0"/>
                  </a:solidFill>
                </a:rPr>
                <a:t>"4"	"Atlanta"</a:t>
              </a:r>
            </a:p>
            <a:p>
              <a:r>
                <a:rPr lang="en-US" dirty="0">
                  <a:solidFill>
                    <a:srgbClr val="00B0F0"/>
                  </a:solidFill>
                </a:rPr>
                <a:t>"3"	"Atlanta"</a:t>
              </a:r>
            </a:p>
            <a:p>
              <a:r>
                <a:rPr lang="en-US" dirty="0">
                  <a:solidFill>
                    <a:srgbClr val="00B0F0"/>
                  </a:solidFill>
                </a:rPr>
                <a:t>"7"	"Birmingham"</a:t>
              </a:r>
            </a:p>
            <a:p>
              <a:r>
                <a:rPr lang="en-US" dirty="0">
                  <a:solidFill>
                    <a:srgbClr val="00B0F0"/>
                  </a:solidFill>
                </a:rPr>
                <a:t>"1"	"Birmingham"</a:t>
              </a:r>
            </a:p>
            <a:p>
              <a:r>
                <a:rPr lang="en-US" dirty="0">
                  <a:solidFill>
                    <a:srgbClr val="00B0F0"/>
                  </a:solidFill>
                </a:rPr>
                <a:t>"5"	"Birmingham"</a:t>
              </a:r>
            </a:p>
            <a:p>
              <a:r>
                <a:rPr lang="en-US" dirty="0">
                  <a:solidFill>
                    <a:srgbClr val="00B0F0"/>
                  </a:solidFill>
                </a:rPr>
                <a:t>"6"	"Birmingham"</a:t>
              </a:r>
            </a:p>
          </p:txBody>
        </p:sp>
        <p:sp>
          <p:nvSpPr>
            <p:cNvPr id="8" name="TextBox 7">
              <a:extLst>
                <a:ext uri="{FF2B5EF4-FFF2-40B4-BE49-F238E27FC236}">
                  <a16:creationId xmlns:a16="http://schemas.microsoft.com/office/drawing/2014/main" id="{999D641F-9465-477E-9489-577064AFD13A}"/>
                </a:ext>
              </a:extLst>
            </p:cNvPr>
            <p:cNvSpPr txBox="1"/>
            <p:nvPr/>
          </p:nvSpPr>
          <p:spPr>
            <a:xfrm>
              <a:off x="9586558" y="857876"/>
              <a:ext cx="2478196" cy="830997"/>
            </a:xfrm>
            <a:prstGeom prst="rect">
              <a:avLst/>
            </a:prstGeom>
            <a:noFill/>
          </p:spPr>
          <p:txBody>
            <a:bodyPr wrap="square" rtlCol="0">
              <a:spAutoFit/>
            </a:bodyPr>
            <a:lstStyle/>
            <a:p>
              <a:r>
                <a:rPr lang="en-US" sz="2400" dirty="0"/>
                <a:t>After the reduce of 1</a:t>
              </a:r>
              <a:r>
                <a:rPr lang="en-US" sz="2400" baseline="30000" dirty="0"/>
                <a:t>st</a:t>
              </a:r>
              <a:r>
                <a:rPr lang="en-US" sz="2400" dirty="0"/>
                <a:t> MR Step:</a:t>
              </a:r>
            </a:p>
          </p:txBody>
        </p:sp>
      </p:grpSp>
    </p:spTree>
    <p:extLst>
      <p:ext uri="{BB962C8B-B14F-4D97-AF65-F5344CB8AC3E}">
        <p14:creationId xmlns:p14="http://schemas.microsoft.com/office/powerpoint/2010/main" val="146308420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C6AAE38-4AC6-461F-8DE3-F94BBF10604C}"/>
              </a:ext>
            </a:extLst>
          </p:cNvPr>
          <p:cNvSpPr>
            <a:spLocks noGrp="1"/>
          </p:cNvSpPr>
          <p:nvPr>
            <p:ph idx="1"/>
          </p:nvPr>
        </p:nvSpPr>
        <p:spPr>
          <a:xfrm>
            <a:off x="301194" y="1295837"/>
            <a:ext cx="4204887" cy="3537135"/>
          </a:xfrm>
        </p:spPr>
        <p:txBody>
          <a:bodyPr>
            <a:normAutofit/>
          </a:bodyPr>
          <a:lstStyle/>
          <a:p>
            <a:pPr marL="0" indent="0">
              <a:buNone/>
            </a:pPr>
            <a:r>
              <a:rPr lang="en-US" sz="2400" dirty="0">
                <a:solidFill>
                  <a:srgbClr val="C00000"/>
                </a:solidFill>
              </a:rPr>
              <a:t>    def mapper2(self, key, value):</a:t>
            </a:r>
          </a:p>
          <a:p>
            <a:pPr marL="0" indent="0">
              <a:spcBef>
                <a:spcPts val="600"/>
              </a:spcBef>
              <a:buNone/>
            </a:pPr>
            <a:r>
              <a:rPr lang="en-US" sz="2400" dirty="0">
                <a:solidFill>
                  <a:srgbClr val="C00000"/>
                </a:solidFill>
              </a:rPr>
              <a:t>       yield key, 1</a:t>
            </a:r>
          </a:p>
          <a:p>
            <a:pPr marL="0" indent="0">
              <a:buNone/>
            </a:pPr>
            <a:endParaRPr lang="en-US" sz="1200" dirty="0">
              <a:solidFill>
                <a:srgbClr val="C00000"/>
              </a:solidFill>
            </a:endParaRPr>
          </a:p>
          <a:p>
            <a:pPr marL="0" indent="0">
              <a:buNone/>
            </a:pPr>
            <a:r>
              <a:rPr lang="en-US" sz="2400" dirty="0">
                <a:solidFill>
                  <a:srgbClr val="C00000"/>
                </a:solidFill>
              </a:rPr>
              <a:t>    def reducer2(self, key, values):</a:t>
            </a:r>
          </a:p>
          <a:p>
            <a:pPr marL="0" indent="0">
              <a:spcBef>
                <a:spcPts val="600"/>
              </a:spcBef>
              <a:buNone/>
            </a:pPr>
            <a:r>
              <a:rPr lang="en-US" sz="2400" dirty="0">
                <a:solidFill>
                  <a:srgbClr val="C00000"/>
                </a:solidFill>
              </a:rPr>
              <a:t>       yield key, sum(values)</a:t>
            </a:r>
          </a:p>
          <a:p>
            <a:pPr marL="0" indent="0">
              <a:buNone/>
            </a:pPr>
            <a:endParaRPr lang="en-US" sz="1200" dirty="0">
              <a:solidFill>
                <a:srgbClr val="C00000"/>
              </a:solidFill>
            </a:endParaRPr>
          </a:p>
          <a:p>
            <a:pPr marL="0" indent="0">
              <a:buNone/>
            </a:pPr>
            <a:r>
              <a:rPr lang="en-US" sz="2400" dirty="0">
                <a:solidFill>
                  <a:srgbClr val="C00000"/>
                </a:solidFill>
              </a:rPr>
              <a:t>if __name__ == '__main__':</a:t>
            </a:r>
          </a:p>
          <a:p>
            <a:pPr marL="0" indent="0">
              <a:spcBef>
                <a:spcPts val="600"/>
              </a:spcBef>
              <a:buNone/>
            </a:pPr>
            <a:r>
              <a:rPr lang="en-US" sz="2400" dirty="0">
                <a:solidFill>
                  <a:srgbClr val="C00000"/>
                </a:solidFill>
              </a:rPr>
              <a:t>    ProcessTransactions.run()</a:t>
            </a:r>
          </a:p>
        </p:txBody>
      </p:sp>
      <p:sp>
        <p:nvSpPr>
          <p:cNvPr id="4" name="Footer Placeholder 3">
            <a:extLst>
              <a:ext uri="{FF2B5EF4-FFF2-40B4-BE49-F238E27FC236}">
                <a16:creationId xmlns:a16="http://schemas.microsoft.com/office/drawing/2014/main" id="{B142307B-F480-4F97-B64C-21427DDC8C7F}"/>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C0378C38-CA7F-4724-A1F2-3FF1E367CE73}"/>
              </a:ext>
            </a:extLst>
          </p:cNvPr>
          <p:cNvSpPr>
            <a:spLocks noGrp="1"/>
          </p:cNvSpPr>
          <p:nvPr>
            <p:ph type="sldNum" sz="quarter" idx="12"/>
          </p:nvPr>
        </p:nvSpPr>
        <p:spPr/>
        <p:txBody>
          <a:bodyPr/>
          <a:lstStyle/>
          <a:p>
            <a:fld id="{A9CC7422-6785-4937-ADD4-925A9EA90A0C}" type="slidenum">
              <a:rPr lang="en-US" smtClean="0"/>
              <a:t>91</a:t>
            </a:fld>
            <a:endParaRPr lang="en-US"/>
          </a:p>
        </p:txBody>
      </p:sp>
      <p:grpSp>
        <p:nvGrpSpPr>
          <p:cNvPr id="11" name="Group 10">
            <a:extLst>
              <a:ext uri="{FF2B5EF4-FFF2-40B4-BE49-F238E27FC236}">
                <a16:creationId xmlns:a16="http://schemas.microsoft.com/office/drawing/2014/main" id="{5281AE50-8F9D-43CC-A737-8E6C2EFCC3D5}"/>
              </a:ext>
            </a:extLst>
          </p:cNvPr>
          <p:cNvGrpSpPr/>
          <p:nvPr/>
        </p:nvGrpSpPr>
        <p:grpSpPr>
          <a:xfrm>
            <a:off x="4845886" y="464840"/>
            <a:ext cx="2085699" cy="5724644"/>
            <a:chOff x="4588560" y="464840"/>
            <a:chExt cx="2085699" cy="5724644"/>
          </a:xfrm>
        </p:grpSpPr>
        <p:sp>
          <p:nvSpPr>
            <p:cNvPr id="2" name="Rectangle 1">
              <a:extLst>
                <a:ext uri="{FF2B5EF4-FFF2-40B4-BE49-F238E27FC236}">
                  <a16:creationId xmlns:a16="http://schemas.microsoft.com/office/drawing/2014/main" id="{EC1D6FF6-D1A1-42FB-ABDC-11D515EC9611}"/>
                </a:ext>
              </a:extLst>
            </p:cNvPr>
            <p:cNvSpPr/>
            <p:nvPr/>
          </p:nvSpPr>
          <p:spPr>
            <a:xfrm>
              <a:off x="4913263" y="1295837"/>
              <a:ext cx="1478280" cy="4893647"/>
            </a:xfrm>
            <a:prstGeom prst="rect">
              <a:avLst/>
            </a:prstGeom>
            <a:ln>
              <a:solidFill>
                <a:schemeClr val="accent1"/>
              </a:solidFill>
            </a:ln>
          </p:spPr>
          <p:txBody>
            <a:bodyPr wrap="square">
              <a:spAutoFit/>
            </a:bodyPr>
            <a:lstStyle/>
            <a:p>
              <a:r>
                <a:rPr lang="en-US" sz="2400" dirty="0">
                  <a:solidFill>
                    <a:srgbClr val="00B050"/>
                  </a:solidFill>
                </a:rPr>
                <a:t>"2"	1</a:t>
              </a:r>
            </a:p>
            <a:p>
              <a:r>
                <a:rPr lang="en-US" sz="2400" dirty="0">
                  <a:solidFill>
                    <a:srgbClr val="00B050"/>
                  </a:solidFill>
                </a:rPr>
                <a:t>"4"	1</a:t>
              </a:r>
            </a:p>
            <a:p>
              <a:r>
                <a:rPr lang="en-US" sz="2400" dirty="0">
                  <a:solidFill>
                    <a:srgbClr val="00B050"/>
                  </a:solidFill>
                </a:rPr>
                <a:t>"3"	1</a:t>
              </a:r>
            </a:p>
            <a:p>
              <a:r>
                <a:rPr lang="en-US" sz="2400" dirty="0">
                  <a:solidFill>
                    <a:srgbClr val="00B050"/>
                  </a:solidFill>
                </a:rPr>
                <a:t>"7"	1</a:t>
              </a:r>
            </a:p>
            <a:p>
              <a:r>
                <a:rPr lang="en-US" sz="2400" dirty="0">
                  <a:solidFill>
                    <a:srgbClr val="00B050"/>
                  </a:solidFill>
                </a:rPr>
                <a:t>"1"	1</a:t>
              </a:r>
            </a:p>
            <a:p>
              <a:r>
                <a:rPr lang="en-US" sz="2400" dirty="0">
                  <a:solidFill>
                    <a:srgbClr val="00B050"/>
                  </a:solidFill>
                </a:rPr>
                <a:t>"5"	1</a:t>
              </a:r>
            </a:p>
            <a:p>
              <a:r>
                <a:rPr lang="en-US" sz="2400" dirty="0">
                  <a:solidFill>
                    <a:srgbClr val="00B050"/>
                  </a:solidFill>
                </a:rPr>
                <a:t>"6"	1</a:t>
              </a:r>
            </a:p>
            <a:p>
              <a:r>
                <a:rPr lang="en-US" sz="2400" dirty="0">
                  <a:solidFill>
                    <a:srgbClr val="00B050"/>
                  </a:solidFill>
                </a:rPr>
                <a:t>"3"	1</a:t>
              </a:r>
            </a:p>
            <a:p>
              <a:r>
                <a:rPr lang="en-US" sz="2400" dirty="0">
                  <a:solidFill>
                    <a:srgbClr val="00B050"/>
                  </a:solidFill>
                </a:rPr>
                <a:t>"1"	1</a:t>
              </a:r>
            </a:p>
            <a:p>
              <a:r>
                <a:rPr lang="en-US" sz="2400" dirty="0">
                  <a:solidFill>
                    <a:srgbClr val="00B050"/>
                  </a:solidFill>
                </a:rPr>
                <a:t>"6"	1</a:t>
              </a:r>
            </a:p>
            <a:p>
              <a:r>
                <a:rPr lang="en-US" sz="2400" dirty="0">
                  <a:solidFill>
                    <a:srgbClr val="00B050"/>
                  </a:solidFill>
                </a:rPr>
                <a:t>"5"	1</a:t>
              </a:r>
            </a:p>
            <a:p>
              <a:r>
                <a:rPr lang="en-US" sz="2400" dirty="0">
                  <a:solidFill>
                    <a:srgbClr val="00B050"/>
                  </a:solidFill>
                </a:rPr>
                <a:t>"5"	1</a:t>
              </a:r>
            </a:p>
            <a:p>
              <a:r>
                <a:rPr lang="en-US" sz="2400" dirty="0">
                  <a:solidFill>
                    <a:srgbClr val="00B050"/>
                  </a:solidFill>
                </a:rPr>
                <a:t>"4"	1</a:t>
              </a:r>
            </a:p>
          </p:txBody>
        </p:sp>
        <p:sp>
          <p:nvSpPr>
            <p:cNvPr id="6" name="TextBox 5">
              <a:extLst>
                <a:ext uri="{FF2B5EF4-FFF2-40B4-BE49-F238E27FC236}">
                  <a16:creationId xmlns:a16="http://schemas.microsoft.com/office/drawing/2014/main" id="{9CE7D1F1-1784-4E02-94F5-92E7C58CF6C3}"/>
                </a:ext>
              </a:extLst>
            </p:cNvPr>
            <p:cNvSpPr txBox="1"/>
            <p:nvPr/>
          </p:nvSpPr>
          <p:spPr>
            <a:xfrm>
              <a:off x="4588560" y="464840"/>
              <a:ext cx="2085699" cy="830997"/>
            </a:xfrm>
            <a:prstGeom prst="rect">
              <a:avLst/>
            </a:prstGeom>
            <a:noFill/>
          </p:spPr>
          <p:txBody>
            <a:bodyPr wrap="none" rtlCol="0">
              <a:spAutoFit/>
            </a:bodyPr>
            <a:lstStyle/>
            <a:p>
              <a:r>
                <a:rPr lang="en-US" sz="2400" dirty="0"/>
                <a:t>After mapper</a:t>
              </a:r>
            </a:p>
            <a:p>
              <a:r>
                <a:rPr lang="en-US" sz="2400" dirty="0"/>
                <a:t>of 2</a:t>
              </a:r>
              <a:r>
                <a:rPr lang="en-US" sz="2400" baseline="30000" dirty="0"/>
                <a:t>nd</a:t>
              </a:r>
              <a:r>
                <a:rPr lang="en-US" sz="2400" dirty="0"/>
                <a:t> MR Step:</a:t>
              </a:r>
            </a:p>
          </p:txBody>
        </p:sp>
      </p:grpSp>
      <p:grpSp>
        <p:nvGrpSpPr>
          <p:cNvPr id="12" name="Group 11">
            <a:extLst>
              <a:ext uri="{FF2B5EF4-FFF2-40B4-BE49-F238E27FC236}">
                <a16:creationId xmlns:a16="http://schemas.microsoft.com/office/drawing/2014/main" id="{B5B4DBB2-A7E2-4E49-BE77-CAF8A080628C}"/>
              </a:ext>
            </a:extLst>
          </p:cNvPr>
          <p:cNvGrpSpPr/>
          <p:nvPr/>
        </p:nvGrpSpPr>
        <p:grpSpPr>
          <a:xfrm>
            <a:off x="7346115" y="464840"/>
            <a:ext cx="1760290" cy="5724644"/>
            <a:chOff x="7286260" y="464840"/>
            <a:chExt cx="1760290" cy="5724644"/>
          </a:xfrm>
        </p:grpSpPr>
        <p:sp>
          <p:nvSpPr>
            <p:cNvPr id="7" name="Rectangle 6">
              <a:extLst>
                <a:ext uri="{FF2B5EF4-FFF2-40B4-BE49-F238E27FC236}">
                  <a16:creationId xmlns:a16="http://schemas.microsoft.com/office/drawing/2014/main" id="{4EA32634-0CBE-42C0-91EC-359C1E30DEFA}"/>
                </a:ext>
              </a:extLst>
            </p:cNvPr>
            <p:cNvSpPr/>
            <p:nvPr/>
          </p:nvSpPr>
          <p:spPr>
            <a:xfrm>
              <a:off x="7423254" y="1295837"/>
              <a:ext cx="1486301" cy="4893647"/>
            </a:xfrm>
            <a:prstGeom prst="rect">
              <a:avLst/>
            </a:prstGeom>
            <a:ln>
              <a:solidFill>
                <a:schemeClr val="accent1"/>
              </a:solidFill>
            </a:ln>
          </p:spPr>
          <p:txBody>
            <a:bodyPr wrap="square">
              <a:spAutoFit/>
            </a:bodyPr>
            <a:lstStyle/>
            <a:p>
              <a:r>
                <a:rPr lang="en-US" sz="2400" dirty="0">
                  <a:solidFill>
                    <a:srgbClr val="0070C0"/>
                  </a:solidFill>
                </a:rPr>
                <a:t>"5"	1</a:t>
              </a:r>
            </a:p>
            <a:p>
              <a:r>
                <a:rPr lang="en-US" sz="2400" dirty="0">
                  <a:solidFill>
                    <a:srgbClr val="0070C0"/>
                  </a:solidFill>
                </a:rPr>
                <a:t>"5"	1</a:t>
              </a:r>
            </a:p>
            <a:p>
              <a:r>
                <a:rPr lang="en-US" sz="2400" dirty="0">
                  <a:solidFill>
                    <a:srgbClr val="0070C0"/>
                  </a:solidFill>
                </a:rPr>
                <a:t>"5"	1</a:t>
              </a:r>
            </a:p>
            <a:p>
              <a:r>
                <a:rPr lang="en-US" sz="2400" dirty="0">
                  <a:solidFill>
                    <a:srgbClr val="0070C0"/>
                  </a:solidFill>
                </a:rPr>
                <a:t>"6"	1</a:t>
              </a:r>
            </a:p>
            <a:p>
              <a:r>
                <a:rPr lang="en-US" sz="2400" dirty="0">
                  <a:solidFill>
                    <a:srgbClr val="0070C0"/>
                  </a:solidFill>
                </a:rPr>
                <a:t>"6"	1</a:t>
              </a:r>
            </a:p>
            <a:p>
              <a:r>
                <a:rPr lang="en-US" sz="2400" dirty="0">
                  <a:solidFill>
                    <a:srgbClr val="0070C0"/>
                  </a:solidFill>
                </a:rPr>
                <a:t>"7"	1</a:t>
              </a:r>
            </a:p>
            <a:p>
              <a:r>
                <a:rPr lang="en-US" sz="2400" dirty="0">
                  <a:solidFill>
                    <a:srgbClr val="0070C0"/>
                  </a:solidFill>
                </a:rPr>
                <a:t>"1"	1</a:t>
              </a:r>
            </a:p>
            <a:p>
              <a:r>
                <a:rPr lang="en-US" sz="2400" dirty="0">
                  <a:solidFill>
                    <a:srgbClr val="0070C0"/>
                  </a:solidFill>
                </a:rPr>
                <a:t>"1"	1</a:t>
              </a:r>
            </a:p>
            <a:p>
              <a:r>
                <a:rPr lang="en-US" sz="2400" dirty="0">
                  <a:solidFill>
                    <a:srgbClr val="0070C0"/>
                  </a:solidFill>
                </a:rPr>
                <a:t>"2"	1</a:t>
              </a:r>
            </a:p>
            <a:p>
              <a:r>
                <a:rPr lang="en-US" sz="2400" dirty="0">
                  <a:solidFill>
                    <a:srgbClr val="0070C0"/>
                  </a:solidFill>
                </a:rPr>
                <a:t>"3"	1</a:t>
              </a:r>
            </a:p>
            <a:p>
              <a:r>
                <a:rPr lang="en-US" sz="2400" dirty="0">
                  <a:solidFill>
                    <a:srgbClr val="0070C0"/>
                  </a:solidFill>
                </a:rPr>
                <a:t>"3"	1</a:t>
              </a:r>
            </a:p>
            <a:p>
              <a:r>
                <a:rPr lang="en-US" sz="2400" dirty="0">
                  <a:solidFill>
                    <a:srgbClr val="0070C0"/>
                  </a:solidFill>
                </a:rPr>
                <a:t>"4"	1</a:t>
              </a:r>
            </a:p>
            <a:p>
              <a:r>
                <a:rPr lang="en-US" sz="2400" dirty="0">
                  <a:solidFill>
                    <a:srgbClr val="0070C0"/>
                  </a:solidFill>
                </a:rPr>
                <a:t>"4"	1</a:t>
              </a:r>
              <a:endParaRPr lang="en-US" dirty="0">
                <a:solidFill>
                  <a:srgbClr val="0070C0"/>
                </a:solidFill>
              </a:endParaRPr>
            </a:p>
          </p:txBody>
        </p:sp>
        <p:sp>
          <p:nvSpPr>
            <p:cNvPr id="8" name="TextBox 7">
              <a:extLst>
                <a:ext uri="{FF2B5EF4-FFF2-40B4-BE49-F238E27FC236}">
                  <a16:creationId xmlns:a16="http://schemas.microsoft.com/office/drawing/2014/main" id="{0118220B-AFB2-486E-9DE5-E0B09D0DCAA0}"/>
                </a:ext>
              </a:extLst>
            </p:cNvPr>
            <p:cNvSpPr txBox="1"/>
            <p:nvPr/>
          </p:nvSpPr>
          <p:spPr>
            <a:xfrm>
              <a:off x="7286260" y="464840"/>
              <a:ext cx="1760290" cy="830997"/>
            </a:xfrm>
            <a:prstGeom prst="rect">
              <a:avLst/>
            </a:prstGeom>
            <a:noFill/>
          </p:spPr>
          <p:txBody>
            <a:bodyPr wrap="none" rtlCol="0">
              <a:spAutoFit/>
            </a:bodyPr>
            <a:lstStyle/>
            <a:p>
              <a:r>
                <a:rPr lang="en-US" sz="2400" dirty="0"/>
                <a:t>After s/s of </a:t>
              </a:r>
            </a:p>
            <a:p>
              <a:r>
                <a:rPr lang="en-US" sz="2400" dirty="0"/>
                <a:t>2</a:t>
              </a:r>
              <a:r>
                <a:rPr lang="en-US" sz="2400" baseline="30000" dirty="0"/>
                <a:t>nd</a:t>
              </a:r>
              <a:r>
                <a:rPr lang="en-US" sz="2400" dirty="0"/>
                <a:t> MR Step:</a:t>
              </a:r>
            </a:p>
          </p:txBody>
        </p:sp>
      </p:grpSp>
      <p:grpSp>
        <p:nvGrpSpPr>
          <p:cNvPr id="13" name="Group 12">
            <a:extLst>
              <a:ext uri="{FF2B5EF4-FFF2-40B4-BE49-F238E27FC236}">
                <a16:creationId xmlns:a16="http://schemas.microsoft.com/office/drawing/2014/main" id="{C0009239-4DD3-4131-A870-08BC4A5374D0}"/>
              </a:ext>
            </a:extLst>
          </p:cNvPr>
          <p:cNvGrpSpPr/>
          <p:nvPr/>
        </p:nvGrpSpPr>
        <p:grpSpPr>
          <a:xfrm>
            <a:off x="9347062" y="1861321"/>
            <a:ext cx="2164295" cy="3508653"/>
            <a:chOff x="9650721" y="1799178"/>
            <a:chExt cx="2067312" cy="3508653"/>
          </a:xfrm>
        </p:grpSpPr>
        <p:sp>
          <p:nvSpPr>
            <p:cNvPr id="9" name="Rectangle 8">
              <a:extLst>
                <a:ext uri="{FF2B5EF4-FFF2-40B4-BE49-F238E27FC236}">
                  <a16:creationId xmlns:a16="http://schemas.microsoft.com/office/drawing/2014/main" id="{CE6F2A54-B75B-4E28-A217-59DB655BC9C5}"/>
                </a:ext>
              </a:extLst>
            </p:cNvPr>
            <p:cNvSpPr/>
            <p:nvPr/>
          </p:nvSpPr>
          <p:spPr>
            <a:xfrm>
              <a:off x="9941227" y="2630175"/>
              <a:ext cx="1486301" cy="2677656"/>
            </a:xfrm>
            <a:prstGeom prst="rect">
              <a:avLst/>
            </a:prstGeom>
            <a:ln>
              <a:solidFill>
                <a:schemeClr val="accent1"/>
              </a:solidFill>
            </a:ln>
          </p:spPr>
          <p:txBody>
            <a:bodyPr wrap="square">
              <a:spAutoFit/>
            </a:bodyPr>
            <a:lstStyle/>
            <a:p>
              <a:r>
                <a:rPr lang="en-US" sz="2400" dirty="0">
                  <a:solidFill>
                    <a:srgbClr val="00B0F0"/>
                  </a:solidFill>
                </a:rPr>
                <a:t>"5"	3</a:t>
              </a:r>
            </a:p>
            <a:p>
              <a:r>
                <a:rPr lang="en-US" sz="2400" dirty="0">
                  <a:solidFill>
                    <a:srgbClr val="00B0F0"/>
                  </a:solidFill>
                </a:rPr>
                <a:t>"6"	2</a:t>
              </a:r>
            </a:p>
            <a:p>
              <a:r>
                <a:rPr lang="en-US" sz="2400" dirty="0">
                  <a:solidFill>
                    <a:srgbClr val="00B0F0"/>
                  </a:solidFill>
                </a:rPr>
                <a:t>"7"	1</a:t>
              </a:r>
            </a:p>
            <a:p>
              <a:r>
                <a:rPr lang="en-US" sz="2400" dirty="0">
                  <a:solidFill>
                    <a:srgbClr val="00B0F0"/>
                  </a:solidFill>
                </a:rPr>
                <a:t>"1"	2</a:t>
              </a:r>
            </a:p>
            <a:p>
              <a:r>
                <a:rPr lang="en-US" sz="2400" dirty="0">
                  <a:solidFill>
                    <a:srgbClr val="00B0F0"/>
                  </a:solidFill>
                </a:rPr>
                <a:t>"2"	1</a:t>
              </a:r>
            </a:p>
            <a:p>
              <a:r>
                <a:rPr lang="en-US" sz="2400" dirty="0">
                  <a:solidFill>
                    <a:srgbClr val="00B0F0"/>
                  </a:solidFill>
                </a:rPr>
                <a:t>"3"	2</a:t>
              </a:r>
            </a:p>
            <a:p>
              <a:r>
                <a:rPr lang="en-US" sz="2400" dirty="0">
                  <a:solidFill>
                    <a:srgbClr val="00B0F0"/>
                  </a:solidFill>
                </a:rPr>
                <a:t>"4"	2</a:t>
              </a:r>
            </a:p>
          </p:txBody>
        </p:sp>
        <p:sp>
          <p:nvSpPr>
            <p:cNvPr id="10" name="TextBox 9">
              <a:extLst>
                <a:ext uri="{FF2B5EF4-FFF2-40B4-BE49-F238E27FC236}">
                  <a16:creationId xmlns:a16="http://schemas.microsoft.com/office/drawing/2014/main" id="{5E30A879-32DB-44E7-BBB9-1AD1649CF987}"/>
                </a:ext>
              </a:extLst>
            </p:cNvPr>
            <p:cNvSpPr txBox="1"/>
            <p:nvPr/>
          </p:nvSpPr>
          <p:spPr>
            <a:xfrm>
              <a:off x="9650721" y="1799178"/>
              <a:ext cx="2067312" cy="830997"/>
            </a:xfrm>
            <a:prstGeom prst="rect">
              <a:avLst/>
            </a:prstGeom>
            <a:noFill/>
          </p:spPr>
          <p:txBody>
            <a:bodyPr wrap="square" rtlCol="0">
              <a:spAutoFit/>
            </a:bodyPr>
            <a:lstStyle/>
            <a:p>
              <a:r>
                <a:rPr lang="en-US" sz="2400" dirty="0"/>
                <a:t>After reduce</a:t>
              </a:r>
            </a:p>
            <a:p>
              <a:r>
                <a:rPr lang="en-US" sz="2400" dirty="0"/>
                <a:t>of 2</a:t>
              </a:r>
              <a:r>
                <a:rPr lang="en-US" sz="2400" baseline="30000" dirty="0"/>
                <a:t>nd</a:t>
              </a:r>
              <a:r>
                <a:rPr lang="en-US" sz="2400" dirty="0"/>
                <a:t> MR Step:</a:t>
              </a:r>
            </a:p>
          </p:txBody>
        </p:sp>
      </p:grpSp>
    </p:spTree>
    <p:extLst>
      <p:ext uri="{BB962C8B-B14F-4D97-AF65-F5344CB8AC3E}">
        <p14:creationId xmlns:p14="http://schemas.microsoft.com/office/powerpoint/2010/main" val="93792044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23E869-3675-4AB0-98FE-C41368BDD6FB}"/>
              </a:ext>
            </a:extLst>
          </p:cNvPr>
          <p:cNvSpPr>
            <a:spLocks noGrp="1"/>
          </p:cNvSpPr>
          <p:nvPr>
            <p:ph idx="1"/>
          </p:nvPr>
        </p:nvSpPr>
        <p:spPr>
          <a:xfrm>
            <a:off x="6294626" y="1788866"/>
            <a:ext cx="3988341" cy="4711261"/>
          </a:xfrm>
        </p:spPr>
        <p:txBody>
          <a:bodyPr>
            <a:normAutofit fontScale="62500" lnSpcReduction="20000"/>
          </a:bodyPr>
          <a:lstStyle/>
          <a:p>
            <a:pPr marL="0" indent="0">
              <a:buNone/>
            </a:pPr>
            <a:r>
              <a:rPr lang="en-US" sz="3300" dirty="0">
                <a:solidFill>
                  <a:srgbClr val="00B050"/>
                </a:solidFill>
              </a:rPr>
              <a:t>"3"	"Knoxville"</a:t>
            </a:r>
          </a:p>
          <a:p>
            <a:pPr marL="0" indent="0">
              <a:buNone/>
            </a:pPr>
            <a:r>
              <a:rPr lang="en-US" sz="3300" dirty="0">
                <a:solidFill>
                  <a:srgbClr val="00B050"/>
                </a:solidFill>
              </a:rPr>
              <a:t>"1"	"Knoxville"</a:t>
            </a:r>
          </a:p>
          <a:p>
            <a:pPr marL="0" indent="0">
              <a:buNone/>
            </a:pPr>
            <a:r>
              <a:rPr lang="en-US" sz="3300" dirty="0">
                <a:solidFill>
                  <a:srgbClr val="00B050"/>
                </a:solidFill>
              </a:rPr>
              <a:t>"6"	"Dallas"</a:t>
            </a:r>
          </a:p>
          <a:p>
            <a:pPr marL="0" indent="0">
              <a:buNone/>
            </a:pPr>
            <a:r>
              <a:rPr lang="en-US" sz="3300" dirty="0">
                <a:solidFill>
                  <a:srgbClr val="00B050"/>
                </a:solidFill>
              </a:rPr>
              <a:t>"5"	"Dallas"</a:t>
            </a:r>
          </a:p>
          <a:p>
            <a:pPr marL="0" indent="0">
              <a:buNone/>
            </a:pPr>
            <a:r>
              <a:rPr lang="en-US" sz="3300" dirty="0">
                <a:solidFill>
                  <a:srgbClr val="00B050"/>
                </a:solidFill>
              </a:rPr>
              <a:t>"5"	"Dallas"</a:t>
            </a:r>
          </a:p>
          <a:p>
            <a:pPr marL="0" indent="0">
              <a:buNone/>
            </a:pPr>
            <a:r>
              <a:rPr lang="en-US" sz="3300" dirty="0">
                <a:solidFill>
                  <a:srgbClr val="00B050"/>
                </a:solidFill>
              </a:rPr>
              <a:t>"4"	"Dallas"</a:t>
            </a:r>
          </a:p>
          <a:p>
            <a:pPr marL="0" indent="0">
              <a:buNone/>
            </a:pPr>
            <a:r>
              <a:rPr lang="en-US" sz="3300" dirty="0">
                <a:solidFill>
                  <a:srgbClr val="00B050"/>
                </a:solidFill>
              </a:rPr>
              <a:t>"2"	"Atlanta"</a:t>
            </a:r>
          </a:p>
          <a:p>
            <a:pPr marL="0" indent="0">
              <a:buNone/>
            </a:pPr>
            <a:r>
              <a:rPr lang="en-US" sz="3300" dirty="0">
                <a:solidFill>
                  <a:srgbClr val="00B050"/>
                </a:solidFill>
              </a:rPr>
              <a:t>"4"	"Atlanta"</a:t>
            </a:r>
          </a:p>
          <a:p>
            <a:pPr marL="0" indent="0">
              <a:buNone/>
            </a:pPr>
            <a:r>
              <a:rPr lang="en-US" sz="3300" dirty="0">
                <a:solidFill>
                  <a:srgbClr val="00B050"/>
                </a:solidFill>
              </a:rPr>
              <a:t>"3"	"Atlanta"</a:t>
            </a:r>
          </a:p>
          <a:p>
            <a:pPr marL="0" indent="0">
              <a:buNone/>
            </a:pPr>
            <a:r>
              <a:rPr lang="en-US" sz="3300" dirty="0">
                <a:solidFill>
                  <a:srgbClr val="00B050"/>
                </a:solidFill>
              </a:rPr>
              <a:t>"7"	"Birmingham"</a:t>
            </a:r>
          </a:p>
          <a:p>
            <a:pPr marL="0" indent="0">
              <a:buNone/>
            </a:pPr>
            <a:r>
              <a:rPr lang="en-US" sz="3300" dirty="0">
                <a:solidFill>
                  <a:srgbClr val="00B050"/>
                </a:solidFill>
              </a:rPr>
              <a:t>"1"	"Birmingham"</a:t>
            </a:r>
          </a:p>
          <a:p>
            <a:pPr marL="0" indent="0">
              <a:buNone/>
            </a:pPr>
            <a:r>
              <a:rPr lang="en-US" sz="3300" dirty="0">
                <a:solidFill>
                  <a:srgbClr val="00B050"/>
                </a:solidFill>
              </a:rPr>
              <a:t>"5"	"Birmingham"</a:t>
            </a:r>
          </a:p>
          <a:p>
            <a:pPr marL="0" indent="0">
              <a:buNone/>
            </a:pPr>
            <a:r>
              <a:rPr lang="en-US" sz="3300" dirty="0">
                <a:solidFill>
                  <a:srgbClr val="00B050"/>
                </a:solidFill>
              </a:rPr>
              <a:t>"6"	"Birmingham"</a:t>
            </a:r>
            <a:endParaRPr lang="en-US" dirty="0">
              <a:solidFill>
                <a:srgbClr val="00B050"/>
              </a:solidFill>
            </a:endParaRPr>
          </a:p>
        </p:txBody>
      </p:sp>
      <p:sp>
        <p:nvSpPr>
          <p:cNvPr id="4" name="Footer Placeholder 3">
            <a:extLst>
              <a:ext uri="{FF2B5EF4-FFF2-40B4-BE49-F238E27FC236}">
                <a16:creationId xmlns:a16="http://schemas.microsoft.com/office/drawing/2014/main" id="{B3C87065-817A-4F2A-A2BB-F8469CCE6AAE}"/>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9B7C0F90-4BFB-4D40-9C96-DB75BAE1C517}"/>
              </a:ext>
            </a:extLst>
          </p:cNvPr>
          <p:cNvSpPr>
            <a:spLocks noGrp="1"/>
          </p:cNvSpPr>
          <p:nvPr>
            <p:ph type="sldNum" sz="quarter" idx="12"/>
          </p:nvPr>
        </p:nvSpPr>
        <p:spPr/>
        <p:txBody>
          <a:bodyPr/>
          <a:lstStyle/>
          <a:p>
            <a:fld id="{A9CC7422-6785-4937-ADD4-925A9EA90A0C}" type="slidenum">
              <a:rPr lang="en-US" smtClean="0"/>
              <a:pPr/>
              <a:t>92</a:t>
            </a:fld>
            <a:endParaRPr lang="en-US"/>
          </a:p>
        </p:txBody>
      </p:sp>
      <p:sp>
        <p:nvSpPr>
          <p:cNvPr id="10" name="Rectangle 9">
            <a:extLst>
              <a:ext uri="{FF2B5EF4-FFF2-40B4-BE49-F238E27FC236}">
                <a16:creationId xmlns:a16="http://schemas.microsoft.com/office/drawing/2014/main" id="{532EFBB0-E102-4D8A-9010-9F4FABF8BE25}"/>
              </a:ext>
            </a:extLst>
          </p:cNvPr>
          <p:cNvSpPr/>
          <p:nvPr/>
        </p:nvSpPr>
        <p:spPr>
          <a:xfrm>
            <a:off x="778560" y="1368977"/>
            <a:ext cx="4510391" cy="5293757"/>
          </a:xfrm>
          <a:prstGeom prst="rect">
            <a:avLst/>
          </a:prstGeom>
        </p:spPr>
        <p:txBody>
          <a:bodyPr wrap="square">
            <a:spAutoFit/>
          </a:bodyPr>
          <a:lstStyle/>
          <a:p>
            <a:r>
              <a:rPr lang="en-US" sz="2000" dirty="0">
                <a:solidFill>
                  <a:srgbClr val="00B050"/>
                </a:solidFill>
              </a:rPr>
              <a:t>"2001005"	["7", "-"]</a:t>
            </a:r>
          </a:p>
          <a:p>
            <a:r>
              <a:rPr lang="en-US" sz="2000" dirty="0">
                <a:solidFill>
                  <a:srgbClr val="00B050"/>
                </a:solidFill>
              </a:rPr>
              <a:t>"2001001"	["2", "-"]</a:t>
            </a:r>
          </a:p>
          <a:p>
            <a:r>
              <a:rPr lang="en-US" sz="2000" dirty="0">
                <a:solidFill>
                  <a:srgbClr val="00B050"/>
                </a:solidFill>
              </a:rPr>
              <a:t>"2001100"	["6", "-"]</a:t>
            </a:r>
          </a:p>
          <a:p>
            <a:r>
              <a:rPr lang="en-US" sz="2000" dirty="0">
                <a:solidFill>
                  <a:srgbClr val="00B050"/>
                </a:solidFill>
              </a:rPr>
              <a:t>"2001001"	["4", "-"]</a:t>
            </a:r>
          </a:p>
          <a:p>
            <a:r>
              <a:rPr lang="en-US" sz="2000" dirty="0">
                <a:solidFill>
                  <a:srgbClr val="00B050"/>
                </a:solidFill>
              </a:rPr>
              <a:t>"2001100"	["5", "-"]</a:t>
            </a:r>
          </a:p>
          <a:p>
            <a:r>
              <a:rPr lang="en-US" sz="2000" dirty="0">
                <a:solidFill>
                  <a:srgbClr val="00B050"/>
                </a:solidFill>
              </a:rPr>
              <a:t>"2001001 "	["3", "-"]</a:t>
            </a:r>
          </a:p>
          <a:p>
            <a:r>
              <a:rPr lang="en-US" sz="2000" dirty="0">
                <a:solidFill>
                  <a:srgbClr val="00B050"/>
                </a:solidFill>
              </a:rPr>
              <a:t>"2001100 "	["5", "-"]</a:t>
            </a:r>
          </a:p>
          <a:p>
            <a:r>
              <a:rPr lang="en-US" sz="2000" dirty="0">
                <a:solidFill>
                  <a:srgbClr val="00B050"/>
                </a:solidFill>
              </a:rPr>
              <a:t>"2001005"	["1", "-"]</a:t>
            </a:r>
          </a:p>
          <a:p>
            <a:r>
              <a:rPr lang="en-US" sz="2000" dirty="0">
                <a:solidFill>
                  <a:srgbClr val="00B050"/>
                </a:solidFill>
              </a:rPr>
              <a:t>"2001005"	["5", "-"]</a:t>
            </a:r>
          </a:p>
          <a:p>
            <a:r>
              <a:rPr lang="en-US" sz="2000" dirty="0">
                <a:solidFill>
                  <a:srgbClr val="00B050"/>
                </a:solidFill>
              </a:rPr>
              <a:t>"2001022"	["3", "-"]</a:t>
            </a:r>
          </a:p>
          <a:p>
            <a:r>
              <a:rPr lang="en-US" sz="2000" dirty="0">
                <a:solidFill>
                  <a:srgbClr val="00B050"/>
                </a:solidFill>
              </a:rPr>
              <a:t>"2001005"	["6", "-"]</a:t>
            </a:r>
          </a:p>
          <a:p>
            <a:r>
              <a:rPr lang="en-US" sz="2000" dirty="0">
                <a:solidFill>
                  <a:srgbClr val="00B050"/>
                </a:solidFill>
              </a:rPr>
              <a:t>"2001100"	["4", "-"]</a:t>
            </a:r>
          </a:p>
          <a:p>
            <a:r>
              <a:rPr lang="en-US" sz="2000" dirty="0">
                <a:solidFill>
                  <a:srgbClr val="00B050"/>
                </a:solidFill>
              </a:rPr>
              <a:t>"2001022"	["1", "-"]</a:t>
            </a:r>
          </a:p>
          <a:p>
            <a:r>
              <a:rPr lang="en-US" sz="2000" dirty="0">
                <a:solidFill>
                  <a:srgbClr val="00B050"/>
                </a:solidFill>
              </a:rPr>
              <a:t>"2001001"	["0", "Atlanta"]</a:t>
            </a:r>
          </a:p>
          <a:p>
            <a:r>
              <a:rPr lang="en-US" sz="2000" dirty="0">
                <a:solidFill>
                  <a:srgbClr val="00B050"/>
                </a:solidFill>
              </a:rPr>
              <a:t>"2001005"	["0", "Birmingham"]</a:t>
            </a:r>
          </a:p>
          <a:p>
            <a:r>
              <a:rPr lang="en-US" sz="2000" dirty="0">
                <a:solidFill>
                  <a:srgbClr val="00B050"/>
                </a:solidFill>
              </a:rPr>
              <a:t>"2001100"	["0", "Dallas"]</a:t>
            </a:r>
          </a:p>
          <a:p>
            <a:r>
              <a:rPr lang="en-US" sz="2000" dirty="0">
                <a:solidFill>
                  <a:srgbClr val="00B050"/>
                </a:solidFill>
              </a:rPr>
              <a:t>"2001022"	["0", "Knoxville"]</a:t>
            </a:r>
          </a:p>
        </p:txBody>
      </p:sp>
      <p:sp>
        <p:nvSpPr>
          <p:cNvPr id="11" name="TextBox 10">
            <a:extLst>
              <a:ext uri="{FF2B5EF4-FFF2-40B4-BE49-F238E27FC236}">
                <a16:creationId xmlns:a16="http://schemas.microsoft.com/office/drawing/2014/main" id="{9008512C-B877-4D9F-8CCA-FDB8FB61E5B6}"/>
              </a:ext>
            </a:extLst>
          </p:cNvPr>
          <p:cNvSpPr txBox="1"/>
          <p:nvPr/>
        </p:nvSpPr>
        <p:spPr>
          <a:xfrm>
            <a:off x="778560" y="961777"/>
            <a:ext cx="2799036" cy="461665"/>
          </a:xfrm>
          <a:prstGeom prst="rect">
            <a:avLst/>
          </a:prstGeom>
          <a:noFill/>
        </p:spPr>
        <p:txBody>
          <a:bodyPr wrap="none" rtlCol="0">
            <a:spAutoFit/>
          </a:bodyPr>
          <a:lstStyle/>
          <a:p>
            <a:r>
              <a:rPr lang="en-US" sz="2400" u="sng" dirty="0"/>
              <a:t>Output from mapper</a:t>
            </a:r>
          </a:p>
        </p:txBody>
      </p:sp>
      <p:sp>
        <p:nvSpPr>
          <p:cNvPr id="12" name="TextBox 11">
            <a:extLst>
              <a:ext uri="{FF2B5EF4-FFF2-40B4-BE49-F238E27FC236}">
                <a16:creationId xmlns:a16="http://schemas.microsoft.com/office/drawing/2014/main" id="{5AA3D0F0-4AEF-4C32-9346-A9CB76778A61}"/>
              </a:ext>
            </a:extLst>
          </p:cNvPr>
          <p:cNvSpPr txBox="1"/>
          <p:nvPr/>
        </p:nvSpPr>
        <p:spPr>
          <a:xfrm>
            <a:off x="6294626" y="1192609"/>
            <a:ext cx="2793393" cy="461665"/>
          </a:xfrm>
          <a:prstGeom prst="rect">
            <a:avLst/>
          </a:prstGeom>
          <a:noFill/>
        </p:spPr>
        <p:txBody>
          <a:bodyPr wrap="none" rtlCol="0">
            <a:spAutoFit/>
          </a:bodyPr>
          <a:lstStyle/>
          <a:p>
            <a:r>
              <a:rPr lang="en-US" sz="2400" u="sng" dirty="0"/>
              <a:t>Output from reducer</a:t>
            </a:r>
          </a:p>
        </p:txBody>
      </p:sp>
      <p:sp>
        <p:nvSpPr>
          <p:cNvPr id="13" name="TextBox 12">
            <a:extLst>
              <a:ext uri="{FF2B5EF4-FFF2-40B4-BE49-F238E27FC236}">
                <a16:creationId xmlns:a16="http://schemas.microsoft.com/office/drawing/2014/main" id="{FD40894D-55A0-4733-A5A0-D5A003BE8EDA}"/>
              </a:ext>
            </a:extLst>
          </p:cNvPr>
          <p:cNvSpPr txBox="1"/>
          <p:nvPr/>
        </p:nvSpPr>
        <p:spPr>
          <a:xfrm>
            <a:off x="3045485" y="326545"/>
            <a:ext cx="6101029" cy="584775"/>
          </a:xfrm>
          <a:prstGeom prst="rect">
            <a:avLst/>
          </a:prstGeom>
          <a:noFill/>
        </p:spPr>
        <p:txBody>
          <a:bodyPr wrap="none" rtlCol="0">
            <a:spAutoFit/>
          </a:bodyPr>
          <a:lstStyle/>
          <a:p>
            <a:r>
              <a:rPr lang="en-US" sz="3200" u="sng" dirty="0"/>
              <a:t>Output from 1</a:t>
            </a:r>
            <a:r>
              <a:rPr lang="en-US" sz="3200" u="sng" baseline="30000" dirty="0"/>
              <a:t>st</a:t>
            </a:r>
            <a:r>
              <a:rPr lang="en-US" sz="3200" u="sng" dirty="0"/>
              <a:t> step of MapReduce</a:t>
            </a:r>
          </a:p>
        </p:txBody>
      </p:sp>
    </p:spTree>
    <p:extLst>
      <p:ext uri="{BB962C8B-B14F-4D97-AF65-F5344CB8AC3E}">
        <p14:creationId xmlns:p14="http://schemas.microsoft.com/office/powerpoint/2010/main" val="353823091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E4A608-CDA3-427F-833A-70D3AB36A74D}"/>
              </a:ext>
            </a:extLst>
          </p:cNvPr>
          <p:cNvSpPr>
            <a:spLocks noGrp="1"/>
          </p:cNvSpPr>
          <p:nvPr>
            <p:ph idx="1"/>
          </p:nvPr>
        </p:nvSpPr>
        <p:spPr>
          <a:xfrm>
            <a:off x="6429982" y="1978550"/>
            <a:ext cx="4923817" cy="4198413"/>
          </a:xfrm>
        </p:spPr>
        <p:txBody>
          <a:bodyPr/>
          <a:lstStyle/>
          <a:p>
            <a:pPr marL="0" indent="0">
              <a:buNone/>
            </a:pPr>
            <a:r>
              <a:rPr lang="en-US" dirty="0"/>
              <a:t>"5"	3</a:t>
            </a:r>
          </a:p>
          <a:p>
            <a:pPr marL="0" indent="0">
              <a:buNone/>
            </a:pPr>
            <a:r>
              <a:rPr lang="en-US" dirty="0"/>
              <a:t>"6"	2</a:t>
            </a:r>
          </a:p>
          <a:p>
            <a:pPr marL="0" indent="0">
              <a:buNone/>
            </a:pPr>
            <a:r>
              <a:rPr lang="en-US" dirty="0"/>
              <a:t>"7"	1</a:t>
            </a:r>
          </a:p>
          <a:p>
            <a:pPr marL="0" indent="0">
              <a:buNone/>
            </a:pPr>
            <a:r>
              <a:rPr lang="en-US" dirty="0"/>
              <a:t>"1"	2</a:t>
            </a:r>
          </a:p>
          <a:p>
            <a:pPr marL="0" indent="0">
              <a:buNone/>
            </a:pPr>
            <a:r>
              <a:rPr lang="en-US" dirty="0"/>
              <a:t>"2"	1</a:t>
            </a:r>
          </a:p>
          <a:p>
            <a:pPr marL="0" indent="0">
              <a:buNone/>
            </a:pPr>
            <a:r>
              <a:rPr lang="en-US" dirty="0"/>
              <a:t>"3"	2</a:t>
            </a:r>
          </a:p>
          <a:p>
            <a:pPr marL="0" indent="0">
              <a:buNone/>
            </a:pPr>
            <a:r>
              <a:rPr lang="en-US" dirty="0"/>
              <a:t>"4"	2</a:t>
            </a:r>
          </a:p>
        </p:txBody>
      </p:sp>
      <p:sp>
        <p:nvSpPr>
          <p:cNvPr id="4" name="Footer Placeholder 3">
            <a:extLst>
              <a:ext uri="{FF2B5EF4-FFF2-40B4-BE49-F238E27FC236}">
                <a16:creationId xmlns:a16="http://schemas.microsoft.com/office/drawing/2014/main" id="{9814B702-2F6A-4D0C-9E05-234DAE7ED617}"/>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4068C94C-7262-4CED-B756-54F84507ADA8}"/>
              </a:ext>
            </a:extLst>
          </p:cNvPr>
          <p:cNvSpPr>
            <a:spLocks noGrp="1"/>
          </p:cNvSpPr>
          <p:nvPr>
            <p:ph type="sldNum" sz="quarter" idx="12"/>
          </p:nvPr>
        </p:nvSpPr>
        <p:spPr/>
        <p:txBody>
          <a:bodyPr/>
          <a:lstStyle/>
          <a:p>
            <a:fld id="{A9CC7422-6785-4937-ADD4-925A9EA90A0C}" type="slidenum">
              <a:rPr lang="en-US" smtClean="0"/>
              <a:t>93</a:t>
            </a:fld>
            <a:endParaRPr lang="en-US"/>
          </a:p>
        </p:txBody>
      </p:sp>
      <p:sp>
        <p:nvSpPr>
          <p:cNvPr id="6" name="TextBox 5">
            <a:extLst>
              <a:ext uri="{FF2B5EF4-FFF2-40B4-BE49-F238E27FC236}">
                <a16:creationId xmlns:a16="http://schemas.microsoft.com/office/drawing/2014/main" id="{A50801DB-5C46-41A0-A814-D713EE24B6EE}"/>
              </a:ext>
            </a:extLst>
          </p:cNvPr>
          <p:cNvSpPr txBox="1"/>
          <p:nvPr/>
        </p:nvSpPr>
        <p:spPr>
          <a:xfrm>
            <a:off x="1204973" y="1733496"/>
            <a:ext cx="1263487" cy="4893647"/>
          </a:xfrm>
          <a:prstGeom prst="rect">
            <a:avLst/>
          </a:prstGeom>
          <a:noFill/>
        </p:spPr>
        <p:txBody>
          <a:bodyPr wrap="none" rtlCol="0">
            <a:spAutoFit/>
          </a:bodyPr>
          <a:lstStyle/>
          <a:p>
            <a:r>
              <a:rPr lang="en-US" sz="2400" dirty="0">
                <a:solidFill>
                  <a:srgbClr val="00B050"/>
                </a:solidFill>
              </a:rPr>
              <a:t>"2"	1</a:t>
            </a:r>
          </a:p>
          <a:p>
            <a:r>
              <a:rPr lang="en-US" sz="2400" dirty="0">
                <a:solidFill>
                  <a:srgbClr val="00B050"/>
                </a:solidFill>
              </a:rPr>
              <a:t>"4"	1</a:t>
            </a:r>
          </a:p>
          <a:p>
            <a:r>
              <a:rPr lang="en-US" sz="2400" dirty="0">
                <a:solidFill>
                  <a:srgbClr val="00B050"/>
                </a:solidFill>
              </a:rPr>
              <a:t>"3"	1</a:t>
            </a:r>
          </a:p>
          <a:p>
            <a:r>
              <a:rPr lang="en-US" sz="2400" dirty="0">
                <a:solidFill>
                  <a:srgbClr val="00B050"/>
                </a:solidFill>
              </a:rPr>
              <a:t>"7"	1</a:t>
            </a:r>
          </a:p>
          <a:p>
            <a:r>
              <a:rPr lang="en-US" sz="2400" dirty="0">
                <a:solidFill>
                  <a:srgbClr val="00B050"/>
                </a:solidFill>
              </a:rPr>
              <a:t>"1"	1</a:t>
            </a:r>
          </a:p>
          <a:p>
            <a:r>
              <a:rPr lang="en-US" sz="2400" dirty="0">
                <a:solidFill>
                  <a:srgbClr val="00B050"/>
                </a:solidFill>
              </a:rPr>
              <a:t>"5"	1</a:t>
            </a:r>
          </a:p>
          <a:p>
            <a:r>
              <a:rPr lang="en-US" sz="2400" dirty="0">
                <a:solidFill>
                  <a:srgbClr val="00B050"/>
                </a:solidFill>
              </a:rPr>
              <a:t>"6"	1</a:t>
            </a:r>
          </a:p>
          <a:p>
            <a:r>
              <a:rPr lang="en-US" sz="2400" dirty="0">
                <a:solidFill>
                  <a:srgbClr val="00B050"/>
                </a:solidFill>
              </a:rPr>
              <a:t>"3"	1</a:t>
            </a:r>
          </a:p>
          <a:p>
            <a:r>
              <a:rPr lang="en-US" sz="2400" dirty="0">
                <a:solidFill>
                  <a:srgbClr val="00B050"/>
                </a:solidFill>
              </a:rPr>
              <a:t>"1"	1</a:t>
            </a:r>
          </a:p>
          <a:p>
            <a:r>
              <a:rPr lang="en-US" sz="2400" dirty="0">
                <a:solidFill>
                  <a:srgbClr val="00B050"/>
                </a:solidFill>
              </a:rPr>
              <a:t>"6"	1</a:t>
            </a:r>
          </a:p>
          <a:p>
            <a:r>
              <a:rPr lang="en-US" sz="2400" dirty="0">
                <a:solidFill>
                  <a:srgbClr val="00B050"/>
                </a:solidFill>
              </a:rPr>
              <a:t>"5"	1</a:t>
            </a:r>
          </a:p>
          <a:p>
            <a:r>
              <a:rPr lang="en-US" sz="2400" dirty="0">
                <a:solidFill>
                  <a:srgbClr val="00B050"/>
                </a:solidFill>
              </a:rPr>
              <a:t>"5"	1</a:t>
            </a:r>
          </a:p>
          <a:p>
            <a:r>
              <a:rPr lang="en-US" sz="2400" dirty="0">
                <a:solidFill>
                  <a:srgbClr val="00B050"/>
                </a:solidFill>
              </a:rPr>
              <a:t>"4"	1</a:t>
            </a:r>
          </a:p>
        </p:txBody>
      </p:sp>
      <p:sp>
        <p:nvSpPr>
          <p:cNvPr id="7" name="TextBox 6">
            <a:extLst>
              <a:ext uri="{FF2B5EF4-FFF2-40B4-BE49-F238E27FC236}">
                <a16:creationId xmlns:a16="http://schemas.microsoft.com/office/drawing/2014/main" id="{A4241F63-4727-4607-A9ED-FF1C720AA6C1}"/>
              </a:ext>
            </a:extLst>
          </p:cNvPr>
          <p:cNvSpPr txBox="1"/>
          <p:nvPr/>
        </p:nvSpPr>
        <p:spPr>
          <a:xfrm>
            <a:off x="762000" y="1339105"/>
            <a:ext cx="2799036" cy="461665"/>
          </a:xfrm>
          <a:prstGeom prst="rect">
            <a:avLst/>
          </a:prstGeom>
          <a:noFill/>
        </p:spPr>
        <p:txBody>
          <a:bodyPr wrap="none" rtlCol="0">
            <a:spAutoFit/>
          </a:bodyPr>
          <a:lstStyle/>
          <a:p>
            <a:r>
              <a:rPr lang="en-US" sz="2400" u="sng" dirty="0"/>
              <a:t>Output from mapper</a:t>
            </a:r>
          </a:p>
        </p:txBody>
      </p:sp>
      <p:sp>
        <p:nvSpPr>
          <p:cNvPr id="8" name="TextBox 7">
            <a:extLst>
              <a:ext uri="{FF2B5EF4-FFF2-40B4-BE49-F238E27FC236}">
                <a16:creationId xmlns:a16="http://schemas.microsoft.com/office/drawing/2014/main" id="{FE4075FC-22D2-41FB-89D6-C8D43FB41382}"/>
              </a:ext>
            </a:extLst>
          </p:cNvPr>
          <p:cNvSpPr txBox="1"/>
          <p:nvPr/>
        </p:nvSpPr>
        <p:spPr>
          <a:xfrm>
            <a:off x="6231355" y="1339105"/>
            <a:ext cx="2793393" cy="461665"/>
          </a:xfrm>
          <a:prstGeom prst="rect">
            <a:avLst/>
          </a:prstGeom>
          <a:noFill/>
        </p:spPr>
        <p:txBody>
          <a:bodyPr wrap="none" rtlCol="0">
            <a:spAutoFit/>
          </a:bodyPr>
          <a:lstStyle/>
          <a:p>
            <a:r>
              <a:rPr lang="en-US" sz="2400" u="sng" dirty="0"/>
              <a:t>Output from reducer</a:t>
            </a:r>
          </a:p>
        </p:txBody>
      </p:sp>
      <p:sp>
        <p:nvSpPr>
          <p:cNvPr id="9" name="TextBox 8">
            <a:extLst>
              <a:ext uri="{FF2B5EF4-FFF2-40B4-BE49-F238E27FC236}">
                <a16:creationId xmlns:a16="http://schemas.microsoft.com/office/drawing/2014/main" id="{2025D490-13AE-4346-8B01-EB1548AA015C}"/>
              </a:ext>
            </a:extLst>
          </p:cNvPr>
          <p:cNvSpPr txBox="1"/>
          <p:nvPr/>
        </p:nvSpPr>
        <p:spPr>
          <a:xfrm>
            <a:off x="3017195" y="650615"/>
            <a:ext cx="6193875" cy="584775"/>
          </a:xfrm>
          <a:prstGeom prst="rect">
            <a:avLst/>
          </a:prstGeom>
          <a:noFill/>
        </p:spPr>
        <p:txBody>
          <a:bodyPr wrap="none" rtlCol="0">
            <a:spAutoFit/>
          </a:bodyPr>
          <a:lstStyle/>
          <a:p>
            <a:r>
              <a:rPr lang="en-US" sz="3200" u="sng" dirty="0"/>
              <a:t>Output from 2</a:t>
            </a:r>
            <a:r>
              <a:rPr lang="en-US" sz="3200" u="sng" baseline="30000" dirty="0"/>
              <a:t>nd</a:t>
            </a:r>
            <a:r>
              <a:rPr lang="en-US" sz="3200" u="sng" dirty="0"/>
              <a:t> step of MapReduce</a:t>
            </a:r>
          </a:p>
        </p:txBody>
      </p:sp>
    </p:spTree>
    <p:extLst>
      <p:ext uri="{BB962C8B-B14F-4D97-AF65-F5344CB8AC3E}">
        <p14:creationId xmlns:p14="http://schemas.microsoft.com/office/powerpoint/2010/main" val="2688060148"/>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39FCA-9FEC-4C55-82B6-0C568AF89193}"/>
              </a:ext>
            </a:extLst>
          </p:cNvPr>
          <p:cNvSpPr>
            <a:spLocks noGrp="1"/>
          </p:cNvSpPr>
          <p:nvPr>
            <p:ph type="title"/>
          </p:nvPr>
        </p:nvSpPr>
        <p:spPr/>
        <p:txBody>
          <a:bodyPr/>
          <a:lstStyle/>
          <a:p>
            <a:r>
              <a:rPr lang="en-US" dirty="0"/>
              <a:t>Further Processing …</a:t>
            </a:r>
          </a:p>
        </p:txBody>
      </p:sp>
      <p:sp>
        <p:nvSpPr>
          <p:cNvPr id="3" name="Content Placeholder 2">
            <a:extLst>
              <a:ext uri="{FF2B5EF4-FFF2-40B4-BE49-F238E27FC236}">
                <a16:creationId xmlns:a16="http://schemas.microsoft.com/office/drawing/2014/main" id="{A0D16FBB-98EA-424E-9454-2DB94F55ABDE}"/>
              </a:ext>
            </a:extLst>
          </p:cNvPr>
          <p:cNvSpPr>
            <a:spLocks noGrp="1"/>
          </p:cNvSpPr>
          <p:nvPr>
            <p:ph idx="1"/>
          </p:nvPr>
        </p:nvSpPr>
        <p:spPr/>
        <p:txBody>
          <a:bodyPr/>
          <a:lstStyle/>
          <a:p>
            <a:pPr lvl="0"/>
            <a:r>
              <a:rPr lang="en-US" sz="2400" dirty="0">
                <a:solidFill>
                  <a:prstClr val="black"/>
                </a:solidFill>
              </a:rPr>
              <a:t>The results produced in the previous MapReduce:</a:t>
            </a:r>
          </a:p>
          <a:p>
            <a:pPr marL="0" lvl="0" indent="0">
              <a:buNone/>
            </a:pPr>
            <a:r>
              <a:rPr lang="en-US" sz="2400" dirty="0">
                <a:solidFill>
                  <a:prstClr val="black"/>
                </a:solidFill>
              </a:rPr>
              <a:t>	product id, number sold</a:t>
            </a:r>
          </a:p>
          <a:p>
            <a:pPr lvl="0"/>
            <a:r>
              <a:rPr lang="en-US" sz="2400" dirty="0">
                <a:solidFill>
                  <a:prstClr val="black"/>
                </a:solidFill>
              </a:rPr>
              <a:t>In the next MapReduce, the following questions will be answered:</a:t>
            </a:r>
          </a:p>
          <a:p>
            <a:pPr lvl="1"/>
            <a:r>
              <a:rPr lang="en-US" dirty="0">
                <a:solidFill>
                  <a:prstClr val="black"/>
                </a:solidFill>
              </a:rPr>
              <a:t>The number of times each of the products was sold.</a:t>
            </a:r>
          </a:p>
          <a:p>
            <a:pPr lvl="1"/>
            <a:r>
              <a:rPr lang="en-US" dirty="0">
                <a:solidFill>
                  <a:prstClr val="black"/>
                </a:solidFill>
              </a:rPr>
              <a:t>The number of times each of the products was sold, sorted in descending order</a:t>
            </a:r>
          </a:p>
          <a:p>
            <a:endParaRPr lang="en-US" dirty="0"/>
          </a:p>
        </p:txBody>
      </p:sp>
      <p:sp>
        <p:nvSpPr>
          <p:cNvPr id="4" name="Footer Placeholder 3">
            <a:extLst>
              <a:ext uri="{FF2B5EF4-FFF2-40B4-BE49-F238E27FC236}">
                <a16:creationId xmlns:a16="http://schemas.microsoft.com/office/drawing/2014/main" id="{D568BD46-5BF0-460A-BEEF-AAA6783BE54C}"/>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9320DEBE-4B93-4E3C-B0F1-E5A0A9C8AB5F}"/>
              </a:ext>
            </a:extLst>
          </p:cNvPr>
          <p:cNvSpPr>
            <a:spLocks noGrp="1"/>
          </p:cNvSpPr>
          <p:nvPr>
            <p:ph type="sldNum" sz="quarter" idx="12"/>
          </p:nvPr>
        </p:nvSpPr>
        <p:spPr/>
        <p:txBody>
          <a:bodyPr/>
          <a:lstStyle/>
          <a:p>
            <a:fld id="{A9CC7422-6785-4937-ADD4-925A9EA90A0C}" type="slidenum">
              <a:rPr lang="en-US" smtClean="0"/>
              <a:t>94</a:t>
            </a:fld>
            <a:endParaRPr lang="en-US"/>
          </a:p>
        </p:txBody>
      </p:sp>
    </p:spTree>
    <p:extLst>
      <p:ext uri="{BB962C8B-B14F-4D97-AF65-F5344CB8AC3E}">
        <p14:creationId xmlns:p14="http://schemas.microsoft.com/office/powerpoint/2010/main" val="78520706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EDD8C8-647A-41C3-9227-90DDB18926EB}"/>
              </a:ext>
            </a:extLst>
          </p:cNvPr>
          <p:cNvSpPr>
            <a:spLocks noGrp="1"/>
          </p:cNvSpPr>
          <p:nvPr>
            <p:ph idx="1"/>
          </p:nvPr>
        </p:nvSpPr>
        <p:spPr>
          <a:xfrm>
            <a:off x="838200" y="734291"/>
            <a:ext cx="10515600" cy="5442672"/>
          </a:xfrm>
        </p:spPr>
        <p:txBody>
          <a:bodyPr>
            <a:normAutofit fontScale="85000" lnSpcReduction="20000"/>
          </a:bodyPr>
          <a:lstStyle/>
          <a:p>
            <a:pPr marL="0" indent="0">
              <a:buNone/>
            </a:pPr>
            <a:r>
              <a:rPr lang="en-US" dirty="0">
                <a:solidFill>
                  <a:srgbClr val="C00000"/>
                </a:solidFill>
              </a:rPr>
              <a:t>from mrjob.job import MRJob</a:t>
            </a:r>
          </a:p>
          <a:p>
            <a:pPr marL="0" indent="0">
              <a:buNone/>
            </a:pPr>
            <a:r>
              <a:rPr lang="en-US" dirty="0">
                <a:solidFill>
                  <a:srgbClr val="C00000"/>
                </a:solidFill>
              </a:rPr>
              <a:t>from mrjob.step import MRStep</a:t>
            </a:r>
          </a:p>
          <a:p>
            <a:pPr marL="0" indent="0">
              <a:buNone/>
            </a:pPr>
            <a:endParaRPr lang="en-US" dirty="0">
              <a:solidFill>
                <a:srgbClr val="C00000"/>
              </a:solidFill>
            </a:endParaRPr>
          </a:p>
          <a:p>
            <a:pPr marL="0" indent="0">
              <a:buNone/>
            </a:pPr>
            <a:r>
              <a:rPr lang="en-US" dirty="0">
                <a:solidFill>
                  <a:srgbClr val="C00000"/>
                </a:solidFill>
              </a:rPr>
              <a:t>class ProcessTransactions(MRJob):</a:t>
            </a:r>
          </a:p>
          <a:p>
            <a:pPr marL="0" indent="0">
              <a:buNone/>
            </a:pPr>
            <a:endParaRPr lang="en-US" dirty="0">
              <a:solidFill>
                <a:srgbClr val="C00000"/>
              </a:solidFill>
            </a:endParaRPr>
          </a:p>
          <a:p>
            <a:pPr marL="0" indent="0">
              <a:buNone/>
            </a:pPr>
            <a:r>
              <a:rPr lang="en-US" dirty="0">
                <a:solidFill>
                  <a:srgbClr val="C00000"/>
                </a:solidFill>
              </a:rPr>
              <a:t>    def steps(self):</a:t>
            </a:r>
          </a:p>
          <a:p>
            <a:pPr marL="0" indent="0">
              <a:buNone/>
            </a:pPr>
            <a:r>
              <a:rPr lang="en-US" dirty="0">
                <a:solidFill>
                  <a:srgbClr val="C00000"/>
                </a:solidFill>
              </a:rPr>
              <a:t>        return [</a:t>
            </a:r>
          </a:p>
          <a:p>
            <a:pPr marL="0" indent="0">
              <a:buNone/>
            </a:pPr>
            <a:r>
              <a:rPr lang="en-US" dirty="0">
                <a:solidFill>
                  <a:srgbClr val="C00000"/>
                </a:solidFill>
              </a:rPr>
              <a:t>            MRStep(mapper=self.mapper1 ,</a:t>
            </a:r>
          </a:p>
          <a:p>
            <a:pPr marL="0" indent="0">
              <a:buNone/>
            </a:pPr>
            <a:r>
              <a:rPr lang="en-US" dirty="0">
                <a:solidFill>
                  <a:srgbClr val="C00000"/>
                </a:solidFill>
              </a:rPr>
              <a:t>                   reducer=self.reducer1</a:t>
            </a:r>
          </a:p>
          <a:p>
            <a:pPr marL="0" indent="0">
              <a:buNone/>
            </a:pPr>
            <a:r>
              <a:rPr lang="en-US" dirty="0">
                <a:solidFill>
                  <a:srgbClr val="C00000"/>
                </a:solidFill>
              </a:rPr>
              <a:t>            ) ,</a:t>
            </a:r>
          </a:p>
          <a:p>
            <a:pPr marL="0" indent="0">
              <a:buNone/>
            </a:pPr>
            <a:r>
              <a:rPr lang="en-US" dirty="0">
                <a:solidFill>
                  <a:srgbClr val="C00000"/>
                </a:solidFill>
              </a:rPr>
              <a:t>            MRStep(mapper=self.mapper2 ,</a:t>
            </a:r>
          </a:p>
          <a:p>
            <a:pPr marL="0" indent="0">
              <a:buNone/>
            </a:pPr>
            <a:r>
              <a:rPr lang="en-US" dirty="0">
                <a:solidFill>
                  <a:srgbClr val="C00000"/>
                </a:solidFill>
              </a:rPr>
              <a:t>                  reducer=self.reducer2</a:t>
            </a:r>
          </a:p>
          <a:p>
            <a:pPr marL="0" indent="0">
              <a:buNone/>
            </a:pPr>
            <a:r>
              <a:rPr lang="en-US" dirty="0">
                <a:solidFill>
                  <a:srgbClr val="C00000"/>
                </a:solidFill>
              </a:rPr>
              <a:t>            )</a:t>
            </a:r>
          </a:p>
          <a:p>
            <a:pPr marL="0" indent="0">
              <a:buNone/>
            </a:pPr>
            <a:r>
              <a:rPr lang="en-US" dirty="0">
                <a:solidFill>
                  <a:srgbClr val="C00000"/>
                </a:solidFill>
              </a:rPr>
              <a:t>        ]</a:t>
            </a:r>
          </a:p>
          <a:p>
            <a:pPr marL="0" indent="0">
              <a:buNone/>
            </a:pPr>
            <a:endParaRPr lang="en-US" dirty="0"/>
          </a:p>
        </p:txBody>
      </p:sp>
      <p:sp>
        <p:nvSpPr>
          <p:cNvPr id="4" name="Footer Placeholder 3">
            <a:extLst>
              <a:ext uri="{FF2B5EF4-FFF2-40B4-BE49-F238E27FC236}">
                <a16:creationId xmlns:a16="http://schemas.microsoft.com/office/drawing/2014/main" id="{E1A17175-726C-4544-91CA-CE2FBEFE97E5}"/>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D543A6A9-2F4F-4B55-AC86-9C0391795E0E}"/>
              </a:ext>
            </a:extLst>
          </p:cNvPr>
          <p:cNvSpPr>
            <a:spLocks noGrp="1"/>
          </p:cNvSpPr>
          <p:nvPr>
            <p:ph type="sldNum" sz="quarter" idx="12"/>
          </p:nvPr>
        </p:nvSpPr>
        <p:spPr/>
        <p:txBody>
          <a:bodyPr/>
          <a:lstStyle/>
          <a:p>
            <a:fld id="{A9CC7422-6785-4937-ADD4-925A9EA90A0C}" type="slidenum">
              <a:rPr lang="en-US" smtClean="0"/>
              <a:t>95</a:t>
            </a:fld>
            <a:endParaRPr lang="en-US"/>
          </a:p>
        </p:txBody>
      </p:sp>
    </p:spTree>
    <p:extLst>
      <p:ext uri="{BB962C8B-B14F-4D97-AF65-F5344CB8AC3E}">
        <p14:creationId xmlns:p14="http://schemas.microsoft.com/office/powerpoint/2010/main" val="91798176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278887-C979-4460-B96D-26DBCC0F80AF}"/>
              </a:ext>
            </a:extLst>
          </p:cNvPr>
          <p:cNvSpPr>
            <a:spLocks noGrp="1"/>
          </p:cNvSpPr>
          <p:nvPr>
            <p:ph idx="1"/>
          </p:nvPr>
        </p:nvSpPr>
        <p:spPr>
          <a:xfrm>
            <a:off x="838200" y="651164"/>
            <a:ext cx="10515600" cy="5525799"/>
          </a:xfrm>
        </p:spPr>
        <p:txBody>
          <a:bodyPr>
            <a:normAutofit/>
          </a:bodyPr>
          <a:lstStyle/>
          <a:p>
            <a:pPr marL="0" indent="0">
              <a:buNone/>
            </a:pPr>
            <a:r>
              <a:rPr lang="en-US" sz="2400" dirty="0">
                <a:solidFill>
                  <a:srgbClr val="C00000"/>
                </a:solidFill>
              </a:rPr>
              <a:t>    def mapper1(self, _, line):</a:t>
            </a:r>
          </a:p>
          <a:p>
            <a:pPr marL="0" indent="0">
              <a:buNone/>
            </a:pPr>
            <a:r>
              <a:rPr lang="en-US" sz="2400" dirty="0">
                <a:solidFill>
                  <a:srgbClr val="C00000"/>
                </a:solidFill>
              </a:rPr>
              <a:t>        tokens = line.split('\t')</a:t>
            </a:r>
          </a:p>
          <a:p>
            <a:pPr marL="0" indent="0">
              <a:buNone/>
            </a:pPr>
            <a:r>
              <a:rPr lang="en-US" sz="2400" dirty="0">
                <a:solidFill>
                  <a:srgbClr val="C00000"/>
                </a:solidFill>
              </a:rPr>
              <a:t>        line_len = len(tokens)</a:t>
            </a:r>
          </a:p>
          <a:p>
            <a:pPr marL="0" indent="0">
              <a:buNone/>
            </a:pPr>
            <a:r>
              <a:rPr lang="en-US" sz="2400" dirty="0">
                <a:solidFill>
                  <a:srgbClr val="C00000"/>
                </a:solidFill>
              </a:rPr>
              <a:t>        if line_len == 3:</a:t>
            </a:r>
          </a:p>
          <a:p>
            <a:pPr marL="0" indent="0">
              <a:buNone/>
            </a:pPr>
            <a:r>
              <a:rPr lang="en-US" sz="2400" dirty="0">
                <a:solidFill>
                  <a:srgbClr val="C00000"/>
                </a:solidFill>
              </a:rPr>
              <a:t>                prod_id = tokens[0]</a:t>
            </a:r>
          </a:p>
          <a:p>
            <a:pPr marL="0" indent="0">
              <a:buNone/>
            </a:pPr>
            <a:r>
              <a:rPr lang="en-US" sz="2400" dirty="0">
                <a:solidFill>
                  <a:srgbClr val="C00000"/>
                </a:solidFill>
              </a:rPr>
              <a:t>                prod_name = tokens[1]</a:t>
            </a:r>
          </a:p>
          <a:p>
            <a:pPr marL="0" indent="0">
              <a:buNone/>
            </a:pPr>
            <a:r>
              <a:rPr lang="en-US" sz="2400" dirty="0">
                <a:solidFill>
                  <a:srgbClr val="C00000"/>
                </a:solidFill>
              </a:rPr>
              <a:t>                yield prod_id, (prod_name, "")</a:t>
            </a:r>
          </a:p>
          <a:p>
            <a:pPr marL="0" indent="0">
              <a:buNone/>
            </a:pPr>
            <a:r>
              <a:rPr lang="en-US" sz="2400" dirty="0">
                <a:solidFill>
                  <a:srgbClr val="C00000"/>
                </a:solidFill>
              </a:rPr>
              <a:t>        else:</a:t>
            </a:r>
          </a:p>
          <a:p>
            <a:pPr marL="0" indent="0">
              <a:buNone/>
            </a:pPr>
            <a:r>
              <a:rPr lang="en-US" sz="2400" dirty="0">
                <a:solidFill>
                  <a:srgbClr val="C00000"/>
                </a:solidFill>
              </a:rPr>
              <a:t>                prod_id = tokens[0][1]</a:t>
            </a:r>
          </a:p>
          <a:p>
            <a:pPr marL="0" indent="0">
              <a:buNone/>
            </a:pPr>
            <a:r>
              <a:rPr lang="en-US" sz="2400" dirty="0">
                <a:solidFill>
                  <a:srgbClr val="C00000"/>
                </a:solidFill>
              </a:rPr>
              <a:t>                prod_num = int(tokens[1])</a:t>
            </a:r>
          </a:p>
          <a:p>
            <a:pPr marL="0" indent="0">
              <a:buNone/>
            </a:pPr>
            <a:r>
              <a:rPr lang="en-US" sz="2400" dirty="0">
                <a:solidFill>
                  <a:srgbClr val="C00000"/>
                </a:solidFill>
              </a:rPr>
              <a:t>                yield prod_id, ("", prod_num)</a:t>
            </a:r>
          </a:p>
        </p:txBody>
      </p:sp>
      <p:sp>
        <p:nvSpPr>
          <p:cNvPr id="4" name="Footer Placeholder 3">
            <a:extLst>
              <a:ext uri="{FF2B5EF4-FFF2-40B4-BE49-F238E27FC236}">
                <a16:creationId xmlns:a16="http://schemas.microsoft.com/office/drawing/2014/main" id="{BD491999-0580-45B5-B939-E864FB4C1166}"/>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83D474A1-8817-43C3-B763-EF0E02AAC45B}"/>
              </a:ext>
            </a:extLst>
          </p:cNvPr>
          <p:cNvSpPr>
            <a:spLocks noGrp="1"/>
          </p:cNvSpPr>
          <p:nvPr>
            <p:ph type="sldNum" sz="quarter" idx="12"/>
          </p:nvPr>
        </p:nvSpPr>
        <p:spPr/>
        <p:txBody>
          <a:bodyPr/>
          <a:lstStyle/>
          <a:p>
            <a:fld id="{A9CC7422-6785-4937-ADD4-925A9EA90A0C}" type="slidenum">
              <a:rPr lang="en-US" smtClean="0"/>
              <a:t>96</a:t>
            </a:fld>
            <a:endParaRPr lang="en-US"/>
          </a:p>
        </p:txBody>
      </p:sp>
    </p:spTree>
    <p:extLst>
      <p:ext uri="{BB962C8B-B14F-4D97-AF65-F5344CB8AC3E}">
        <p14:creationId xmlns:p14="http://schemas.microsoft.com/office/powerpoint/2010/main" val="201799679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D9E38C-C449-4845-A533-3C0DCDF9959B}"/>
              </a:ext>
            </a:extLst>
          </p:cNvPr>
          <p:cNvSpPr>
            <a:spLocks noGrp="1"/>
          </p:cNvSpPr>
          <p:nvPr>
            <p:ph idx="1"/>
          </p:nvPr>
        </p:nvSpPr>
        <p:spPr>
          <a:xfrm>
            <a:off x="838200" y="623455"/>
            <a:ext cx="10515600" cy="5860472"/>
          </a:xfrm>
        </p:spPr>
        <p:txBody>
          <a:bodyPr>
            <a:normAutofit fontScale="85000" lnSpcReduction="20000"/>
          </a:bodyPr>
          <a:lstStyle/>
          <a:p>
            <a:pPr marL="0" indent="0">
              <a:buNone/>
            </a:pPr>
            <a:r>
              <a:rPr lang="en-US" dirty="0">
                <a:solidFill>
                  <a:srgbClr val="C00000"/>
                </a:solidFill>
              </a:rPr>
              <a:t>    def reducer1(self, prod_id, values):</a:t>
            </a:r>
          </a:p>
          <a:p>
            <a:pPr marL="0" indent="0">
              <a:buNone/>
            </a:pPr>
            <a:r>
              <a:rPr lang="en-US" dirty="0">
                <a:solidFill>
                  <a:srgbClr val="C00000"/>
                </a:solidFill>
              </a:rPr>
              <a:t>        last_prod_id = None</a:t>
            </a:r>
          </a:p>
          <a:p>
            <a:pPr marL="0" indent="0">
              <a:spcBef>
                <a:spcPts val="400"/>
              </a:spcBef>
              <a:buNone/>
            </a:pPr>
            <a:r>
              <a:rPr lang="en-US" dirty="0">
                <a:solidFill>
                  <a:srgbClr val="C00000"/>
                </a:solidFill>
              </a:rPr>
              <a:t>        prod_name = ""</a:t>
            </a:r>
          </a:p>
          <a:p>
            <a:pPr marL="0" indent="0">
              <a:buNone/>
            </a:pPr>
            <a:endParaRPr lang="en-US" sz="700" dirty="0">
              <a:solidFill>
                <a:srgbClr val="C00000"/>
              </a:solidFill>
            </a:endParaRPr>
          </a:p>
          <a:p>
            <a:pPr marL="0" indent="0">
              <a:buNone/>
            </a:pPr>
            <a:r>
              <a:rPr lang="en-US" dirty="0">
                <a:solidFill>
                  <a:srgbClr val="C00000"/>
                </a:solidFill>
              </a:rPr>
              <a:t>        for pname, pnum in values:</a:t>
            </a:r>
          </a:p>
          <a:p>
            <a:pPr marL="0" indent="0">
              <a:spcBef>
                <a:spcPts val="0"/>
              </a:spcBef>
              <a:buNone/>
            </a:pPr>
            <a:r>
              <a:rPr lang="en-US" dirty="0">
                <a:solidFill>
                  <a:srgbClr val="C00000"/>
                </a:solidFill>
              </a:rPr>
              <a:t>            if not last_prod_id:</a:t>
            </a:r>
          </a:p>
          <a:p>
            <a:pPr marL="0" indent="0">
              <a:spcBef>
                <a:spcPts val="0"/>
              </a:spcBef>
              <a:buNone/>
            </a:pPr>
            <a:r>
              <a:rPr lang="en-US" dirty="0">
                <a:solidFill>
                  <a:srgbClr val="C00000"/>
                </a:solidFill>
              </a:rPr>
              <a:t>                 last_prod_id = prod_id</a:t>
            </a:r>
          </a:p>
          <a:p>
            <a:pPr marL="0" indent="0">
              <a:spcBef>
                <a:spcPts val="0"/>
              </a:spcBef>
              <a:buNone/>
            </a:pPr>
            <a:r>
              <a:rPr lang="en-US" dirty="0">
                <a:solidFill>
                  <a:srgbClr val="C00000"/>
                </a:solidFill>
              </a:rPr>
              <a:t>                 prod_name = pname</a:t>
            </a:r>
          </a:p>
          <a:p>
            <a:pPr marL="0" indent="0">
              <a:buNone/>
            </a:pPr>
            <a:endParaRPr lang="en-US" sz="700" dirty="0">
              <a:solidFill>
                <a:srgbClr val="C00000"/>
              </a:solidFill>
            </a:endParaRPr>
          </a:p>
          <a:p>
            <a:pPr marL="0" indent="0">
              <a:buNone/>
            </a:pPr>
            <a:r>
              <a:rPr lang="en-US" dirty="0">
                <a:solidFill>
                  <a:srgbClr val="C00000"/>
                </a:solidFill>
              </a:rPr>
              <a:t>            if last_prod_id == prod_id:</a:t>
            </a:r>
          </a:p>
          <a:p>
            <a:pPr marL="0" indent="0">
              <a:buNone/>
            </a:pPr>
            <a:r>
              <a:rPr lang="en-US" dirty="0">
                <a:solidFill>
                  <a:srgbClr val="C00000"/>
                </a:solidFill>
              </a:rPr>
              <a:t>                 if pnum != "":</a:t>
            </a:r>
          </a:p>
          <a:p>
            <a:pPr marL="0" indent="0">
              <a:buNone/>
            </a:pPr>
            <a:r>
              <a:rPr lang="en-US" dirty="0">
                <a:solidFill>
                  <a:srgbClr val="C00000"/>
                </a:solidFill>
              </a:rPr>
              <a:t>                     yield prod_name, pnum</a:t>
            </a:r>
          </a:p>
          <a:p>
            <a:pPr marL="0" indent="0">
              <a:buNone/>
            </a:pPr>
            <a:r>
              <a:rPr lang="en-US" dirty="0">
                <a:solidFill>
                  <a:srgbClr val="C00000"/>
                </a:solidFill>
              </a:rPr>
              <a:t>            else:</a:t>
            </a:r>
          </a:p>
          <a:p>
            <a:pPr marL="0" indent="0">
              <a:buNone/>
            </a:pPr>
            <a:r>
              <a:rPr lang="en-US" dirty="0">
                <a:solidFill>
                  <a:srgbClr val="C00000"/>
                </a:solidFill>
              </a:rPr>
              <a:t>                 last_prod_id = pid_id</a:t>
            </a:r>
          </a:p>
          <a:p>
            <a:pPr marL="0" indent="0">
              <a:buNone/>
            </a:pPr>
            <a:r>
              <a:rPr lang="en-US" dirty="0">
                <a:solidFill>
                  <a:srgbClr val="C00000"/>
                </a:solidFill>
              </a:rPr>
              <a:t>                 cur_loc = loc</a:t>
            </a:r>
          </a:p>
          <a:p>
            <a:pPr marL="0" indent="0">
              <a:buNone/>
            </a:pPr>
            <a:r>
              <a:rPr lang="en-US" dirty="0">
                <a:solidFill>
                  <a:srgbClr val="C00000"/>
                </a:solidFill>
              </a:rPr>
              <a:t>                 if pid != "0":</a:t>
            </a:r>
          </a:p>
          <a:p>
            <a:pPr marL="0" indent="0">
              <a:buNone/>
            </a:pPr>
            <a:r>
              <a:rPr lang="en-US" dirty="0">
                <a:solidFill>
                  <a:srgbClr val="C00000"/>
                </a:solidFill>
              </a:rPr>
              <a:t>                     yield pid, cur_loc</a:t>
            </a:r>
          </a:p>
        </p:txBody>
      </p:sp>
      <p:sp>
        <p:nvSpPr>
          <p:cNvPr id="4" name="Footer Placeholder 3">
            <a:extLst>
              <a:ext uri="{FF2B5EF4-FFF2-40B4-BE49-F238E27FC236}">
                <a16:creationId xmlns:a16="http://schemas.microsoft.com/office/drawing/2014/main" id="{A0AAF5B5-4D4F-4E04-B796-A10FDEBCD778}"/>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5D50C8A9-FFEF-4AE9-A983-E6346206ED2C}"/>
              </a:ext>
            </a:extLst>
          </p:cNvPr>
          <p:cNvSpPr>
            <a:spLocks noGrp="1"/>
          </p:cNvSpPr>
          <p:nvPr>
            <p:ph type="sldNum" sz="quarter" idx="12"/>
          </p:nvPr>
        </p:nvSpPr>
        <p:spPr/>
        <p:txBody>
          <a:bodyPr/>
          <a:lstStyle/>
          <a:p>
            <a:fld id="{A9CC7422-6785-4937-ADD4-925A9EA90A0C}" type="slidenum">
              <a:rPr lang="en-US" smtClean="0"/>
              <a:t>97</a:t>
            </a:fld>
            <a:endParaRPr lang="en-US"/>
          </a:p>
        </p:txBody>
      </p:sp>
    </p:spTree>
    <p:extLst>
      <p:ext uri="{BB962C8B-B14F-4D97-AF65-F5344CB8AC3E}">
        <p14:creationId xmlns:p14="http://schemas.microsoft.com/office/powerpoint/2010/main" val="114973404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B8DAA5-B5CA-4D28-A309-4E0D8E1EEFEC}"/>
              </a:ext>
            </a:extLst>
          </p:cNvPr>
          <p:cNvSpPr>
            <a:spLocks noGrp="1"/>
          </p:cNvSpPr>
          <p:nvPr>
            <p:ph idx="1"/>
          </p:nvPr>
        </p:nvSpPr>
        <p:spPr>
          <a:xfrm>
            <a:off x="838200" y="1052945"/>
            <a:ext cx="10515600" cy="5124018"/>
          </a:xfrm>
        </p:spPr>
        <p:txBody>
          <a:bodyPr>
            <a:normAutofit/>
          </a:bodyPr>
          <a:lstStyle/>
          <a:p>
            <a:pPr marL="0" indent="0">
              <a:buNone/>
            </a:pPr>
            <a:r>
              <a:rPr lang="en-US" sz="2400" dirty="0">
                <a:solidFill>
                  <a:srgbClr val="C00000"/>
                </a:solidFill>
              </a:rPr>
              <a:t>    def mapper2(self, key, value):</a:t>
            </a:r>
          </a:p>
          <a:p>
            <a:pPr marL="0" indent="0">
              <a:buNone/>
            </a:pPr>
            <a:r>
              <a:rPr lang="en-US" sz="2400" dirty="0">
                <a:solidFill>
                  <a:srgbClr val="C00000"/>
                </a:solidFill>
              </a:rPr>
              <a:t>       yield "", (value, key)</a:t>
            </a:r>
          </a:p>
          <a:p>
            <a:pPr marL="0" indent="0">
              <a:buNone/>
            </a:pPr>
            <a:endParaRPr lang="en-US" sz="2400" dirty="0">
              <a:solidFill>
                <a:srgbClr val="C00000"/>
              </a:solidFill>
            </a:endParaRPr>
          </a:p>
          <a:p>
            <a:pPr marL="0" indent="0">
              <a:buNone/>
            </a:pPr>
            <a:r>
              <a:rPr lang="en-US" sz="2400" dirty="0">
                <a:solidFill>
                  <a:srgbClr val="C00000"/>
                </a:solidFill>
              </a:rPr>
              <a:t>    def reducer2(self, key, values):</a:t>
            </a:r>
          </a:p>
          <a:p>
            <a:pPr marL="0" indent="0">
              <a:buNone/>
            </a:pPr>
            <a:r>
              <a:rPr lang="en-US" sz="2400" dirty="0">
                <a:solidFill>
                  <a:srgbClr val="C00000"/>
                </a:solidFill>
              </a:rPr>
              <a:t>       sorted_list = sorted(values, reverse=True)</a:t>
            </a:r>
          </a:p>
          <a:p>
            <a:pPr marL="0" indent="0">
              <a:buNone/>
            </a:pPr>
            <a:r>
              <a:rPr lang="en-US" sz="2400" dirty="0">
                <a:solidFill>
                  <a:srgbClr val="C00000"/>
                </a:solidFill>
              </a:rPr>
              <a:t>       for num, name in sorted_list:</a:t>
            </a:r>
          </a:p>
          <a:p>
            <a:pPr marL="0" indent="0">
              <a:buNone/>
            </a:pPr>
            <a:r>
              <a:rPr lang="en-US" sz="2400" dirty="0">
                <a:solidFill>
                  <a:srgbClr val="C00000"/>
                </a:solidFill>
              </a:rPr>
              <a:t>           yield name, num</a:t>
            </a:r>
          </a:p>
          <a:p>
            <a:pPr marL="0" indent="0">
              <a:buNone/>
            </a:pPr>
            <a:endParaRPr lang="en-US" sz="2400" dirty="0">
              <a:solidFill>
                <a:srgbClr val="C00000"/>
              </a:solidFill>
            </a:endParaRPr>
          </a:p>
          <a:p>
            <a:pPr marL="0" indent="0">
              <a:buNone/>
            </a:pPr>
            <a:r>
              <a:rPr lang="en-US" sz="2400" dirty="0">
                <a:solidFill>
                  <a:srgbClr val="C00000"/>
                </a:solidFill>
              </a:rPr>
              <a:t>if __name__ == '__main__':</a:t>
            </a:r>
          </a:p>
          <a:p>
            <a:pPr marL="0" indent="0">
              <a:buNone/>
            </a:pPr>
            <a:r>
              <a:rPr lang="en-US" sz="2400" dirty="0">
                <a:solidFill>
                  <a:srgbClr val="C00000"/>
                </a:solidFill>
              </a:rPr>
              <a:t>    ProcessTransactions.run()</a:t>
            </a:r>
          </a:p>
        </p:txBody>
      </p:sp>
      <p:sp>
        <p:nvSpPr>
          <p:cNvPr id="4" name="Footer Placeholder 3">
            <a:extLst>
              <a:ext uri="{FF2B5EF4-FFF2-40B4-BE49-F238E27FC236}">
                <a16:creationId xmlns:a16="http://schemas.microsoft.com/office/drawing/2014/main" id="{62F9B082-E653-4C96-B0A4-74195D0CA781}"/>
              </a:ext>
            </a:extLst>
          </p:cNvPr>
          <p:cNvSpPr>
            <a:spLocks noGrp="1"/>
          </p:cNvSpPr>
          <p:nvPr>
            <p:ph type="ftr" sz="quarter" idx="11"/>
          </p:nvPr>
        </p:nvSpPr>
        <p:spPr/>
        <p:txBody>
          <a:bodyPr/>
          <a:lstStyle/>
          <a:p>
            <a:r>
              <a:rPr lang="en-US"/>
              <a:t>© Dr. Leon Jololian</a:t>
            </a:r>
          </a:p>
        </p:txBody>
      </p:sp>
      <p:sp>
        <p:nvSpPr>
          <p:cNvPr id="5" name="Slide Number Placeholder 4">
            <a:extLst>
              <a:ext uri="{FF2B5EF4-FFF2-40B4-BE49-F238E27FC236}">
                <a16:creationId xmlns:a16="http://schemas.microsoft.com/office/drawing/2014/main" id="{058A54AB-8818-4CEB-8C8F-D9245345EE9A}"/>
              </a:ext>
            </a:extLst>
          </p:cNvPr>
          <p:cNvSpPr>
            <a:spLocks noGrp="1"/>
          </p:cNvSpPr>
          <p:nvPr>
            <p:ph type="sldNum" sz="quarter" idx="12"/>
          </p:nvPr>
        </p:nvSpPr>
        <p:spPr/>
        <p:txBody>
          <a:bodyPr/>
          <a:lstStyle/>
          <a:p>
            <a:fld id="{A9CC7422-6785-4937-ADD4-925A9EA90A0C}" type="slidenum">
              <a:rPr lang="en-US" smtClean="0"/>
              <a:t>98</a:t>
            </a:fld>
            <a:endParaRPr lang="en-US"/>
          </a:p>
        </p:txBody>
      </p:sp>
    </p:spTree>
    <p:extLst>
      <p:ext uri="{BB962C8B-B14F-4D97-AF65-F5344CB8AC3E}">
        <p14:creationId xmlns:p14="http://schemas.microsoft.com/office/powerpoint/2010/main" val="242985809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71008"/>
          </a:xfrm>
        </p:spPr>
        <p:txBody>
          <a:bodyPr/>
          <a:lstStyle/>
          <a:p>
            <a:r>
              <a:rPr lang="en-US" dirty="0"/>
              <a:t>Example of a JOIN Operation in MapReduce</a:t>
            </a:r>
          </a:p>
        </p:txBody>
      </p:sp>
      <p:sp>
        <p:nvSpPr>
          <p:cNvPr id="3" name="Content Placeholder 2"/>
          <p:cNvSpPr>
            <a:spLocks noGrp="1"/>
          </p:cNvSpPr>
          <p:nvPr>
            <p:ph idx="1"/>
          </p:nvPr>
        </p:nvSpPr>
        <p:spPr>
          <a:xfrm>
            <a:off x="838200" y="1419225"/>
            <a:ext cx="10515600" cy="4351338"/>
          </a:xfrm>
        </p:spPr>
        <p:txBody>
          <a:bodyPr>
            <a:normAutofit/>
          </a:bodyPr>
          <a:lstStyle/>
          <a:p>
            <a:r>
              <a:rPr lang="en-US" sz="2400" dirty="0"/>
              <a:t>Assume we have 2 data files:</a:t>
            </a:r>
          </a:p>
          <a:p>
            <a:pPr lvl="1"/>
            <a:r>
              <a:rPr lang="en-US" dirty="0">
                <a:solidFill>
                  <a:srgbClr val="00B0F0"/>
                </a:solidFill>
              </a:rPr>
              <a:t>u.data</a:t>
            </a:r>
            <a:r>
              <a:rPr lang="en-US" dirty="0"/>
              <a:t> – user id, movie id, rating, timestamp</a:t>
            </a:r>
          </a:p>
          <a:p>
            <a:pPr lvl="1"/>
            <a:r>
              <a:rPr lang="en-US" dirty="0">
                <a:solidFill>
                  <a:srgbClr val="00B0F0"/>
                </a:solidFill>
              </a:rPr>
              <a:t>u.item</a:t>
            </a:r>
            <a:r>
              <a:rPr lang="en-US" dirty="0"/>
              <a:t> – movie id, movie title, …</a:t>
            </a:r>
          </a:p>
          <a:p>
            <a:r>
              <a:rPr lang="en-US" sz="2400" dirty="0"/>
              <a:t>We want to print the </a:t>
            </a:r>
            <a:r>
              <a:rPr lang="en-US" sz="2400" u="sng" dirty="0"/>
              <a:t>titles of the 10 movies that were rated the most</a:t>
            </a:r>
            <a:r>
              <a:rPr lang="en-US" sz="2400" dirty="0"/>
              <a:t> number of times.</a:t>
            </a:r>
          </a:p>
          <a:p>
            <a:r>
              <a:rPr lang="en-US" sz="2400" dirty="0"/>
              <a:t>Let’s divide the problem into two phases:</a:t>
            </a:r>
          </a:p>
          <a:p>
            <a:pPr lvl="1"/>
            <a:r>
              <a:rPr lang="en-US" dirty="0"/>
              <a:t>Phase 1 – we will find the 10 movies that were rated the most number of times. The output of this phase will consist of 10 lines, where each line consists of two values: </a:t>
            </a:r>
            <a:r>
              <a:rPr lang="en-US" dirty="0">
                <a:solidFill>
                  <a:srgbClr val="00B050"/>
                </a:solidFill>
              </a:rPr>
              <a:t>&lt;count&gt;, &lt;movie id&gt;</a:t>
            </a:r>
            <a:r>
              <a:rPr lang="en-US" dirty="0"/>
              <a:t>.</a:t>
            </a:r>
          </a:p>
          <a:p>
            <a:pPr lvl="1"/>
            <a:r>
              <a:rPr lang="en-US" dirty="0"/>
              <a:t>Phase 2 – we will write a second mapReduce program that takes for input the </a:t>
            </a:r>
            <a:r>
              <a:rPr lang="en-US" dirty="0">
                <a:solidFill>
                  <a:srgbClr val="00B0F0"/>
                </a:solidFill>
              </a:rPr>
              <a:t>u.item</a:t>
            </a:r>
            <a:r>
              <a:rPr lang="en-US" dirty="0"/>
              <a:t> file and the output generated from Phase 1.</a:t>
            </a:r>
          </a:p>
        </p:txBody>
      </p:sp>
      <p:sp>
        <p:nvSpPr>
          <p:cNvPr id="4" name="Footer Placeholder 3"/>
          <p:cNvSpPr>
            <a:spLocks noGrp="1"/>
          </p:cNvSpPr>
          <p:nvPr>
            <p:ph type="ftr" sz="quarter" idx="11"/>
          </p:nvPr>
        </p:nvSpPr>
        <p:spPr/>
        <p:txBody>
          <a:bodyPr/>
          <a:lstStyle/>
          <a:p>
            <a:r>
              <a:rPr lang="en-US"/>
              <a:t>© Dr. Leon Jololian</a:t>
            </a:r>
          </a:p>
        </p:txBody>
      </p:sp>
      <p:sp>
        <p:nvSpPr>
          <p:cNvPr id="5" name="Slide Number Placeholder 4"/>
          <p:cNvSpPr>
            <a:spLocks noGrp="1"/>
          </p:cNvSpPr>
          <p:nvPr>
            <p:ph type="sldNum" sz="quarter" idx="12"/>
          </p:nvPr>
        </p:nvSpPr>
        <p:spPr/>
        <p:txBody>
          <a:bodyPr/>
          <a:lstStyle/>
          <a:p>
            <a:fld id="{A9CC7422-6785-4937-ADD4-925A9EA90A0C}" type="slidenum">
              <a:rPr lang="en-US" smtClean="0"/>
              <a:t>99</a:t>
            </a:fld>
            <a:endParaRPr lang="en-US"/>
          </a:p>
        </p:txBody>
      </p:sp>
    </p:spTree>
    <p:extLst>
      <p:ext uri="{BB962C8B-B14F-4D97-AF65-F5344CB8AC3E}">
        <p14:creationId xmlns:p14="http://schemas.microsoft.com/office/powerpoint/2010/main" val="23920521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39873</TotalTime>
  <Words>17628</Words>
  <Application>Microsoft Office PowerPoint</Application>
  <PresentationFormat>Widescreen</PresentationFormat>
  <Paragraphs>2298</Paragraphs>
  <Slides>149</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149</vt:i4>
      </vt:variant>
    </vt:vector>
  </HeadingPairs>
  <TitlesOfParts>
    <vt:vector size="156" baseType="lpstr">
      <vt:lpstr>Arial</vt:lpstr>
      <vt:lpstr>Calibri</vt:lpstr>
      <vt:lpstr>Calibri Light</vt:lpstr>
      <vt:lpstr>Courier New</vt:lpstr>
      <vt:lpstr>Wingdings</vt:lpstr>
      <vt:lpstr>Office Theme</vt:lpstr>
      <vt:lpstr>Worksheet</vt:lpstr>
      <vt:lpstr>Hadoop</vt:lpstr>
      <vt:lpstr>Contents</vt:lpstr>
      <vt:lpstr>What Makes Hadoop important?</vt:lpstr>
      <vt:lpstr>Hadoop Modules</vt:lpstr>
      <vt:lpstr>Hadoop-Related Projects</vt:lpstr>
      <vt:lpstr>PowerPoint Presentation</vt:lpstr>
      <vt:lpstr>PowerPoint Presentation</vt:lpstr>
      <vt:lpstr>HDFS</vt:lpstr>
      <vt:lpstr>NameNode</vt:lpstr>
      <vt:lpstr>DataNode</vt:lpstr>
      <vt:lpstr>YARN</vt:lpstr>
      <vt:lpstr>ResourceManager</vt:lpstr>
      <vt:lpstr>NodeManager</vt:lpstr>
      <vt:lpstr>Challenges of using Hadoop?</vt:lpstr>
      <vt:lpstr>Hadoop Installation</vt:lpstr>
      <vt:lpstr>Ubuntu User Management</vt:lpstr>
      <vt:lpstr>User Profile</vt:lpstr>
      <vt:lpstr>Creating/Deleting a User Account</vt:lpstr>
      <vt:lpstr>Creating the User 'hadoop'</vt:lpstr>
      <vt:lpstr>PowerPoint Presentation</vt:lpstr>
      <vt:lpstr>Installing the Java Development Kit on Ubuntu</vt:lpstr>
      <vt:lpstr>Checking your Java Installation</vt:lpstr>
      <vt:lpstr>Setting Up the Python Environment</vt:lpstr>
      <vt:lpstr>Downloading Hadoop</vt:lpstr>
      <vt:lpstr>Setting up the Environment Variables for  Hadoop</vt:lpstr>
      <vt:lpstr>Setting up Configuration Files</vt:lpstr>
      <vt:lpstr>PowerPoint Presentation</vt:lpstr>
      <vt:lpstr>PowerPoint Presentation</vt:lpstr>
      <vt:lpstr>PowerPoint Presentation</vt:lpstr>
      <vt:lpstr>PowerPoint Presentation</vt:lpstr>
      <vt:lpstr>Accessing Hadoop Services in Browser</vt:lpstr>
      <vt:lpstr>PowerPoint Presentation</vt:lpstr>
      <vt:lpstr>Hadoop HDFS Commands</vt:lpstr>
      <vt:lpstr>PowerPoint Presentation</vt:lpstr>
      <vt:lpstr>PowerPoint Presentation</vt:lpstr>
      <vt:lpstr>MapReduce</vt:lpstr>
      <vt:lpstr>Examples</vt:lpstr>
      <vt:lpstr>PowerPoint Presentation</vt:lpstr>
      <vt:lpstr>PowerPoint Presentation</vt:lpstr>
      <vt:lpstr>PowerPoint Presentation</vt:lpstr>
      <vt:lpstr>Simulating MapReduce in Python</vt:lpstr>
      <vt:lpstr>Example #1: Word Count</vt:lpstr>
      <vt:lpstr>The Mapper in Python</vt:lpstr>
      <vt:lpstr>PowerPoint Presentation</vt:lpstr>
      <vt:lpstr>The Reducer</vt:lpstr>
      <vt:lpstr>PowerPoint Presentation</vt:lpstr>
      <vt:lpstr>Example#2:  Number of Movies Rated by each User</vt:lpstr>
      <vt:lpstr>PowerPoint Presentation</vt:lpstr>
      <vt:lpstr>The python-mrjob Python Package</vt:lpstr>
      <vt:lpstr>PowerPoint Presentation</vt:lpstr>
      <vt:lpstr>Running a Python Program Locally and on Hadoop</vt:lpstr>
      <vt:lpstr>Running the Python Program on the Local System</vt:lpstr>
      <vt:lpstr>Running the Program on Hadoop</vt:lpstr>
      <vt:lpstr>Another Example: Using Multiple Steps with MRJob</vt:lpstr>
      <vt:lpstr>A Multi-Step MRjob: Finds the word that is used the most</vt:lpstr>
      <vt:lpstr>PowerPoint Presentation</vt:lpstr>
      <vt:lpstr>PowerPoint Presentation</vt:lpstr>
      <vt:lpstr>PowerPoint Presentation</vt:lpstr>
      <vt:lpstr>Example: How Many of Each Movie Rating Exist in the Data Set?</vt:lpstr>
      <vt:lpstr>PowerPoint Presentation</vt:lpstr>
      <vt:lpstr>PowerPoint Presentation</vt:lpstr>
      <vt:lpstr>The Combiner Step in MapReduce</vt:lpstr>
      <vt:lpstr>How does a Combiner Work?</vt:lpstr>
      <vt:lpstr>PowerPoint Presentation</vt:lpstr>
      <vt:lpstr>Using the Combiner as a Filter</vt:lpstr>
      <vt:lpstr>PowerPoint Presentation</vt:lpstr>
      <vt:lpstr>SQL Join operations</vt:lpstr>
      <vt:lpstr>Example</vt:lpstr>
      <vt:lpstr>PowerPoint Presentation</vt:lpstr>
      <vt:lpstr>PowerPoint Presentation</vt:lpstr>
      <vt:lpstr>PowerPoint Presentation</vt:lpstr>
      <vt:lpstr>The MySQL CREATE VIEW Statement</vt:lpstr>
      <vt:lpstr>PowerPoint Presentation</vt:lpstr>
      <vt:lpstr>PowerPoint Presentation</vt:lpstr>
      <vt:lpstr>PowerPoint Presentation</vt:lpstr>
      <vt:lpstr>Subqueries</vt:lpstr>
      <vt:lpstr>PowerPoint Presentation</vt:lpstr>
      <vt:lpstr>Implementing Inner Join Operations using MapReduce</vt:lpstr>
      <vt:lpstr>PowerPoint Presentation</vt:lpstr>
      <vt:lpstr>Implementing Inner Join using MapReduce</vt:lpstr>
      <vt:lpstr>PowerPoint Presentation</vt:lpstr>
      <vt:lpstr>PowerPoint Presentation</vt:lpstr>
      <vt:lpstr>PowerPoint Presentation</vt:lpstr>
      <vt:lpstr>Further Processing of the Data from the Previous Example</vt:lpstr>
      <vt:lpstr>PowerPoint Presentation</vt:lpstr>
      <vt:lpstr>Processing Sales Transactions</vt:lpstr>
      <vt:lpstr>The Data Files</vt:lpstr>
      <vt:lpstr>The Code</vt:lpstr>
      <vt:lpstr>PowerPoint Presentation</vt:lpstr>
      <vt:lpstr>PowerPoint Presentation</vt:lpstr>
      <vt:lpstr>PowerPoint Presentation</vt:lpstr>
      <vt:lpstr>PowerPoint Presentation</vt:lpstr>
      <vt:lpstr>PowerPoint Presentation</vt:lpstr>
      <vt:lpstr>Further Processing …</vt:lpstr>
      <vt:lpstr>PowerPoint Presentation</vt:lpstr>
      <vt:lpstr>PowerPoint Presentation</vt:lpstr>
      <vt:lpstr>PowerPoint Presentation</vt:lpstr>
      <vt:lpstr>PowerPoint Presentation</vt:lpstr>
      <vt:lpstr>Example of a JOIN Operation in MapReduce</vt:lpstr>
      <vt:lpstr>Phase 1 To run: python3 mr.py u.data &gt; out1</vt:lpstr>
      <vt:lpstr>PowerPoint Presentation</vt:lpstr>
      <vt:lpstr>PowerPoint Presentation</vt:lpstr>
      <vt:lpstr>PowerPoint Presentation</vt:lpstr>
      <vt:lpstr>Phase 2 To run: python3 mr2.py u.item out1 &gt; out2</vt:lpstr>
      <vt:lpstr>PowerPoint Presentation</vt:lpstr>
      <vt:lpstr>PowerPoint Presentation</vt:lpstr>
      <vt:lpstr>Example:  Movie Genres that Students Voted the most for</vt:lpstr>
      <vt:lpstr>How it is done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Example:  Find the Number of Ratings Received for each Genre </vt:lpstr>
      <vt:lpstr>PowerPoint Presentation</vt:lpstr>
      <vt:lpstr>Phase I:</vt:lpstr>
      <vt:lpstr>PowerPoint Presentation</vt:lpstr>
      <vt:lpstr>Phase II</vt:lpstr>
      <vt:lpstr>PowerPoint Presentation</vt:lpstr>
      <vt:lpstr>PowerPoint Presentation</vt:lpstr>
      <vt:lpstr>PowerPoint Presentation</vt:lpstr>
      <vt:lpstr>PowerPoint Presentation</vt:lpstr>
      <vt:lpstr>PowerPoint Presentation</vt:lpstr>
      <vt:lpstr>PowerPoint Presentation</vt:lpstr>
      <vt:lpstr>Java with Hadoop </vt:lpstr>
      <vt:lpstr>Example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Example #2</vt:lpstr>
      <vt:lpstr>A MapReduce Java Program - WordCount.java</vt:lpstr>
      <vt:lpstr>PowerPoint Presentation</vt:lpstr>
      <vt:lpstr>PowerPoint Presentation</vt:lpstr>
      <vt:lpstr>PowerPoint Presentation</vt:lpstr>
      <vt:lpstr>Running the Java MapReduce Program on Hadoop</vt:lpstr>
      <vt:lpstr>PowerPoint Presentation</vt:lpstr>
      <vt:lpstr>PowerPoint Presentation</vt:lpstr>
    </vt:vector>
  </TitlesOfParts>
  <Company>UAB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Hadoop</dc:title>
  <dc:creator>Jololian, Leon</dc:creator>
  <cp:lastModifiedBy>Vural, Orhun</cp:lastModifiedBy>
  <cp:revision>458</cp:revision>
  <dcterms:created xsi:type="dcterms:W3CDTF">2019-09-15T19:27:40Z</dcterms:created>
  <dcterms:modified xsi:type="dcterms:W3CDTF">2022-06-23T19:46:56Z</dcterms:modified>
</cp:coreProperties>
</file>